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56.png" ContentType="image/png"/>
  <Override PartName="/ppt/media/image55.png" ContentType="image/png"/>
  <Override PartName="/ppt/media/image54.png" ContentType="image/png"/>
  <Override PartName="/ppt/media/image58.jpeg" ContentType="image/jpeg"/>
  <Override PartName="/ppt/media/image73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83.gif" ContentType="image/gif"/>
  <Override PartName="/ppt/media/image13.png" ContentType="image/png"/>
  <Override PartName="/ppt/media/image1.png" ContentType="image/png"/>
  <Override PartName="/ppt/media/image38.png" ContentType="image/png"/>
  <Override PartName="/ppt/media/image8.png" ContentType="image/png"/>
  <Override PartName="/ppt/media/image82.gif" ContentType="image/gif"/>
  <Override PartName="/ppt/media/image20.png" ContentType="image/png"/>
  <Override PartName="/ppt/media/image57.png" ContentType="image/png"/>
  <Override PartName="/ppt/media/image21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31.png" ContentType="image/png"/>
  <Override PartName="/ppt/media/image68.png" ContentType="image/png"/>
  <Override PartName="/ppt/media/image66.png" ContentType="image/png"/>
  <Override PartName="/ppt/media/image84.gif" ContentType="image/gif"/>
  <Override PartName="/ppt/media/image77.png" ContentType="image/png"/>
  <Override PartName="/ppt/media/image76.png" ContentType="image/png"/>
  <Override PartName="/ppt/media/image65.png" ContentType="image/png"/>
  <Override PartName="/ppt/media/image80.jpeg" ContentType="image/jpeg"/>
  <Override PartName="/ppt/media/image81.jpeg" ContentType="image/jpeg"/>
  <Override PartName="/ppt/media/image75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72.png" ContentType="image/png"/>
  <Override PartName="/ppt/media/image78.jpeg" ContentType="image/jpeg"/>
  <Override PartName="/ppt/media/image74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32.png" ContentType="image/png"/>
  <Override PartName="/ppt/media/image70.png" ContentType="image/png"/>
  <Override PartName="/ppt/media/image28.png" ContentType="image/png"/>
  <Override PartName="/ppt/media/image67.png" ContentType="image/png"/>
  <Override PartName="/ppt/media/image25.png" ContentType="image/png"/>
  <Override PartName="/ppt/media/image2.png" ContentType="image/png"/>
  <Override PartName="/ppt/media/image14.png" ContentType="image/png"/>
  <Override PartName="/ppt/media/image26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9.jpeg" ContentType="image/jpe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47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2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58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jpeg>
</file>

<file path=ppt/media/image79.jpeg>
</file>

<file path=ppt/media/image8.png>
</file>

<file path=ppt/media/image80.jpeg>
</file>

<file path=ppt/media/image81.jpeg>
</file>

<file path=ppt/media/image82.gif>
</file>

<file path=ppt/media/image83.gif>
</file>

<file path=ppt/media/image84.gif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4BEDB3B-2CBB-4E6B-B043-2B4BA8937710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729360" y="326016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F8243DC-E492-4F1C-82D3-8A875FBDA130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66920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5D7ACAD-1BAD-4A13-90FC-7569EF8FE42C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332892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592848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72936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332892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592848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EB4D22A-CA7C-43A9-9FC0-D4121327B355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3F9F45-34D2-40D1-B1D1-4DA1FEAF8326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A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1E59DD-C454-44AC-B849-204280BF2240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EAFCC1-9917-4E54-B58F-95CB0C86C335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ADAB7B-164F-44B3-A978-1CB572FFCA46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86B7AF-BF91-4F40-A5DD-2B267B8FE319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729360" y="1318680"/>
            <a:ext cx="7688520" cy="2481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A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B3B22A-94CF-46F4-8E74-8B21C72B4FF5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562441-FE48-43C3-B4B9-AD952A8845A3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A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953DD7C-42FF-42F6-B725-FF4B28761A02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66920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8836A1-E33C-4E24-B615-754C25429303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EB28D0-8795-4EC0-9F21-6841D6A7AD1B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729360" y="326016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F01F4C-AA51-45B5-893E-FA2FD12799BF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66920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39741B-D0B6-409F-8F38-F3D238FCD8F5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332892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592848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72936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/>
          </p:nvPr>
        </p:nvSpPr>
        <p:spPr>
          <a:xfrm>
            <a:off x="332892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/>
          </p:nvPr>
        </p:nvSpPr>
        <p:spPr>
          <a:xfrm>
            <a:off x="592848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142AF1-4D9C-4EBF-BEB0-D69A7B8018D6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9E5577D-5AC9-45B2-8132-0A5D63DC6F2A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98EF231-8AD6-48B7-A53F-0DF05560EEC3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FC05E28-52C5-4B5F-AD98-64896F6E714F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729360" y="1318680"/>
            <a:ext cx="7688520" cy="2481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A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EC189C6-8B0D-44EC-96C9-ABC8430D6A4A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94D6CD0-9B4A-4E43-B7C6-53938F495EF6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66920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946C0CA-667A-44FA-B2CB-FA074C4D7883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BF15F5C-4751-4785-9499-BAA43C03847A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9ed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9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" name="Google Shape;11;p29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2" name="Google Shape;12;p29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Google Shape;13;p29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7800" cy="1664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s-AR" sz="4200" spc="-1" strike="noStrike">
                <a:solidFill>
                  <a:srgbClr val="000000"/>
                </a:solidFill>
                <a:latin typeface="Arial"/>
              </a:rPr>
              <a:t>Pulse para editar el formato del </a:t>
            </a:r>
            <a:r>
              <a:rPr b="0" lang="es-AR" sz="4200" spc="-1" strike="noStrike">
                <a:solidFill>
                  <a:srgbClr val="000000"/>
                </a:solidFill>
                <a:latin typeface="Arial"/>
              </a:rPr>
              <a:t>texto de título</a:t>
            </a:r>
            <a:endParaRPr b="0" lang="es-AR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ldNum" idx="1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rgbClr val="595959"/>
                </a:solidFill>
                <a:latin typeface="Lato"/>
                <a:ea typeface="Lat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3DF1CED-FA5C-4D76-B3C8-C474D0AB8434}" type="slidenum">
              <a:rPr b="0" lang="es" sz="1000" spc="-1" strike="noStrike">
                <a:solidFill>
                  <a:srgbClr val="595959"/>
                </a:solidFill>
                <a:latin typeface="Lato"/>
                <a:ea typeface="Lato"/>
              </a:rPr>
              <a:t>61</a:t>
            </a:fld>
            <a:endParaRPr b="0" lang="es-AR" sz="1000" spc="-1" strike="noStrike">
              <a:latin typeface="Times New Roman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14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AR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AR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A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A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A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18;p30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4" name="Google Shape;19;p30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45" name="Google Shape;20;p30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Google Shape;21;p30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s-AR" sz="26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13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AR" sz="13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13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AR" sz="13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13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13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13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sldNum" idx="2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rgbClr val="595959"/>
                </a:solidFill>
                <a:latin typeface="Lato"/>
                <a:ea typeface="Lat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213453A6-BDBE-403E-92DF-EF484A584073}" type="slidenum">
              <a:rPr b="0" lang="es" sz="1000" spc="-1" strike="noStrike">
                <a:solidFill>
                  <a:srgbClr val="595959"/>
                </a:solidFill>
                <a:latin typeface="Lato"/>
                <a:ea typeface="Lato"/>
              </a:rPr>
              <a:t>&lt;número&gt;</a:t>
            </a:fld>
            <a:endParaRPr b="0" lang="es-AR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mailto:juanignaciocavalieri@gmail.com" TargetMode="External"/><Relationship Id="rId2" Type="http://schemas.openxmlformats.org/officeDocument/2006/relationships/hyperlink" Target="mailto:juanignaciocornet@gmail.com" TargetMode="External"/><Relationship Id="rId3" Type="http://schemas.openxmlformats.org/officeDocument/2006/relationships/hyperlink" Target="mailto:khodadad.pakdaman@gmail.com" TargetMode="External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hyperlink" Target="https://arxiv.org/abs/1511.06434" TargetMode="External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hyperlink" Target="https://arxiv.org/abs/1511.06434" TargetMode="External"/><Relationship Id="rId4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hyperlink" Target="https://arxiv.org/abs/1511.06434" TargetMode="External"/><Relationship Id="rId3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hyperlink" Target="https://arxiv.org/abs/1508.06576" TargetMode="External"/><Relationship Id="rId3" Type="http://schemas.openxmlformats.org/officeDocument/2006/relationships/slideLayout" Target="../slideLayouts/slideLayout1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slideLayout" Target="../slideLayouts/slideLayout1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slideLayout" Target="../slideLayouts/slideLayout1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slideLayout" Target="../slideLayouts/slideLayout1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58.jpeg"/><Relationship Id="rId2" Type="http://schemas.openxmlformats.org/officeDocument/2006/relationships/slideLayout" Target="../slideLayouts/slideLayout1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image" Target="../media/image60.png"/><Relationship Id="rId3" Type="http://schemas.openxmlformats.org/officeDocument/2006/relationships/image" Target="../media/image61.png"/><Relationship Id="rId4" Type="http://schemas.openxmlformats.org/officeDocument/2006/relationships/image" Target="../media/image62.png"/><Relationship Id="rId5" Type="http://schemas.openxmlformats.org/officeDocument/2006/relationships/slideLayout" Target="../slideLayouts/slideLayout1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hyperlink" Target="https://github.com/LynnHo" TargetMode="External"/><Relationship Id="rId2" Type="http://schemas.openxmlformats.org/officeDocument/2006/relationships/hyperlink" Target="http://gaugan.org/gaugan2/" TargetMode="External"/><Relationship Id="rId3" Type="http://schemas.openxmlformats.org/officeDocument/2006/relationships/slideLayout" Target="../slideLayouts/slideLayout1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hyperlink" Target="https://arxiv.org/abs/1606.03498" TargetMode="External"/><Relationship Id="rId2" Type="http://schemas.openxmlformats.org/officeDocument/2006/relationships/image" Target="../media/image64.png"/><Relationship Id="rId3" Type="http://schemas.openxmlformats.org/officeDocument/2006/relationships/image" Target="../media/image65.png"/><Relationship Id="rId4" Type="http://schemas.openxmlformats.org/officeDocument/2006/relationships/image" Target="../media/image66.png"/><Relationship Id="rId5" Type="http://schemas.openxmlformats.org/officeDocument/2006/relationships/slideLayout" Target="../slideLayouts/slideLayout1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image" Target="../media/image68.png"/><Relationship Id="rId3" Type="http://schemas.openxmlformats.org/officeDocument/2006/relationships/slideLayout" Target="../slideLayouts/slideLayout1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hyperlink" Target="https://medium.com/octavian-ai/a-simple-explanation-of-the-inception-score-372dff6a8c7a" TargetMode="External"/><Relationship Id="rId3" Type="http://schemas.openxmlformats.org/officeDocument/2006/relationships/slideLayout" Target="../slideLayouts/slideLayout1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hyperlink" Target="https://arxiv.org/abs/1706.08500" TargetMode="External"/><Relationship Id="rId2" Type="http://schemas.openxmlformats.org/officeDocument/2006/relationships/image" Target="../media/image70.png"/><Relationship Id="rId3" Type="http://schemas.openxmlformats.org/officeDocument/2006/relationships/slideLayout" Target="../slideLayouts/slideLayout1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image" Target="../media/image73.png"/><Relationship Id="rId3" Type="http://schemas.openxmlformats.org/officeDocument/2006/relationships/image" Target="../media/image74.png"/><Relationship Id="rId4" Type="http://schemas.openxmlformats.org/officeDocument/2006/relationships/image" Target="../media/image75.png"/><Relationship Id="rId5" Type="http://schemas.openxmlformats.org/officeDocument/2006/relationships/slideLayout" Target="../slideLayouts/slideLayout1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76.png"/><Relationship Id="rId2" Type="http://schemas.openxmlformats.org/officeDocument/2006/relationships/image" Target="../media/image77.png"/><Relationship Id="rId3" Type="http://schemas.openxmlformats.org/officeDocument/2006/relationships/slideLayout" Target="../slideLayouts/slideLayout15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78.jpeg"/><Relationship Id="rId2" Type="http://schemas.openxmlformats.org/officeDocument/2006/relationships/image" Target="../media/image79.jpeg"/><Relationship Id="rId3" Type="http://schemas.openxmlformats.org/officeDocument/2006/relationships/image" Target="../media/image80.jpeg"/><Relationship Id="rId4" Type="http://schemas.openxmlformats.org/officeDocument/2006/relationships/image" Target="../media/image81.jpeg"/><Relationship Id="rId5" Type="http://schemas.openxmlformats.org/officeDocument/2006/relationships/hyperlink" Target="https://arxiv.org/abs/1703.10593" TargetMode="External"/><Relationship Id="rId6" Type="http://schemas.openxmlformats.org/officeDocument/2006/relationships/slideLayout" Target="../slideLayouts/slideLayout15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82.gif"/><Relationship Id="rId2" Type="http://schemas.openxmlformats.org/officeDocument/2006/relationships/hyperlink" Target="https://arxiv.org/abs/1703.10593" TargetMode="External"/><Relationship Id="rId3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hyperlink" Target="https://arxiv.org/pdf/1311.2901.pdf" TargetMode="External"/><Relationship Id="rId5" Type="http://schemas.openxmlformats.org/officeDocument/2006/relationships/slideLayout" Target="../slideLayouts/slideLayout15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image" Target="../media/image83.gif"/><Relationship Id="rId2" Type="http://schemas.openxmlformats.org/officeDocument/2006/relationships/image" Target="../media/image84.gif"/><Relationship Id="rId3" Type="http://schemas.openxmlformats.org/officeDocument/2006/relationships/slideLayout" Target="../slideLayouts/slideLayout15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hyperlink" Target="https://arxiv.org/pdf/1311.2901.pdf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8409bb954_0_0"/>
          <p:cNvSpPr/>
          <p:nvPr/>
        </p:nvSpPr>
        <p:spPr>
          <a:xfrm>
            <a:off x="396000" y="1332720"/>
            <a:ext cx="8530560" cy="51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200" spc="-1" strike="noStrike">
                <a:solidFill>
                  <a:srgbClr val="000000"/>
                </a:solidFill>
                <a:latin typeface="Montserrat"/>
                <a:ea typeface="Montserrat"/>
              </a:rPr>
              <a:t>Visión por Computadora II - CEAI - FIUBA</a:t>
            </a:r>
            <a:endParaRPr b="0" lang="es-AR" sz="2200" spc="-1" strike="noStrike">
              <a:latin typeface="Arial"/>
            </a:endParaRPr>
          </a:p>
        </p:txBody>
      </p:sp>
      <p:sp>
        <p:nvSpPr>
          <p:cNvPr id="87" name="Google Shape;87;gf8409bb954_0_0"/>
          <p:cNvSpPr/>
          <p:nvPr/>
        </p:nvSpPr>
        <p:spPr>
          <a:xfrm>
            <a:off x="396000" y="3722040"/>
            <a:ext cx="8107920" cy="121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700" spc="-1" strike="noStrike">
                <a:solidFill>
                  <a:srgbClr val="000000"/>
                </a:solidFill>
                <a:latin typeface="Montserrat"/>
                <a:ea typeface="Montserrat"/>
              </a:rPr>
              <a:t>Profesores:</a:t>
            </a:r>
            <a:endParaRPr b="0" lang="es-AR" sz="1700" spc="-1" strike="noStrike">
              <a:latin typeface="Arial"/>
            </a:endParaRPr>
          </a:p>
          <a:p>
            <a:pPr marL="457200" indent="-336600">
              <a:lnSpc>
                <a:spcPct val="100000"/>
              </a:lnSpc>
              <a:buClr>
                <a:srgbClr val="000000"/>
              </a:buClr>
              <a:buFont typeface="Montserrat"/>
              <a:buChar char="●"/>
              <a:tabLst>
                <a:tab algn="l" pos="0"/>
              </a:tabLst>
            </a:pPr>
            <a:r>
              <a:rPr b="0" lang="es" sz="1700" spc="-1" strike="noStrike">
                <a:solidFill>
                  <a:srgbClr val="000000"/>
                </a:solidFill>
                <a:latin typeface="Montserrat"/>
                <a:ea typeface="Montserrat"/>
              </a:rPr>
              <a:t>Cavalieri Juan Ignacio - </a:t>
            </a:r>
            <a:r>
              <a:rPr b="0" lang="es" sz="1700" spc="-1" strike="noStrike" u="sng">
                <a:solidFill>
                  <a:srgbClr val="595959"/>
                </a:solidFill>
                <a:uFillTx/>
                <a:latin typeface="Montserrat"/>
                <a:ea typeface="Montserrat"/>
                <a:hlinkClick r:id="rId1"/>
              </a:rPr>
              <a:t>juanignaciocavalieri@gmail.com</a:t>
            </a:r>
            <a:endParaRPr b="0" lang="es-AR" sz="1700" spc="-1" strike="noStrike">
              <a:latin typeface="Arial"/>
            </a:endParaRPr>
          </a:p>
          <a:p>
            <a:pPr marL="457200" indent="-336600">
              <a:lnSpc>
                <a:spcPct val="100000"/>
              </a:lnSpc>
              <a:buClr>
                <a:srgbClr val="000000"/>
              </a:buClr>
              <a:buFont typeface="Montserrat"/>
              <a:buChar char="●"/>
              <a:tabLst>
                <a:tab algn="l" pos="0"/>
              </a:tabLst>
            </a:pPr>
            <a:r>
              <a:rPr b="0" lang="es" sz="1700" spc="-1" strike="noStrike">
                <a:solidFill>
                  <a:srgbClr val="000000"/>
                </a:solidFill>
                <a:latin typeface="Montserrat"/>
                <a:ea typeface="Montserrat"/>
              </a:rPr>
              <a:t>Cornet Juan Ignacio - </a:t>
            </a:r>
            <a:r>
              <a:rPr b="0" lang="es" sz="1700" spc="-1" strike="noStrike" u="sng">
                <a:solidFill>
                  <a:srgbClr val="595959"/>
                </a:solidFill>
                <a:uFillTx/>
                <a:latin typeface="Montserrat"/>
                <a:ea typeface="Montserrat"/>
                <a:hlinkClick r:id="rId2"/>
              </a:rPr>
              <a:t>juanignaciocornet@gmail.com</a:t>
            </a:r>
            <a:endParaRPr b="0" lang="es-AR" sz="1700" spc="-1" strike="noStrike">
              <a:latin typeface="Arial"/>
            </a:endParaRPr>
          </a:p>
          <a:p>
            <a:pPr marL="457200" indent="-336600">
              <a:lnSpc>
                <a:spcPct val="100000"/>
              </a:lnSpc>
              <a:buClr>
                <a:srgbClr val="000000"/>
              </a:buClr>
              <a:buFont typeface="Montserrat"/>
              <a:buChar char="●"/>
              <a:tabLst>
                <a:tab algn="l" pos="0"/>
              </a:tabLst>
            </a:pPr>
            <a:r>
              <a:rPr b="0" lang="es" sz="1700" spc="-1" strike="noStrike">
                <a:solidFill>
                  <a:srgbClr val="000000"/>
                </a:solidFill>
                <a:latin typeface="Montserrat"/>
                <a:ea typeface="Montserrat"/>
              </a:rPr>
              <a:t>Khodadad Pakdaman - </a:t>
            </a:r>
            <a:r>
              <a:rPr b="0" lang="es" sz="1700" spc="-1" strike="noStrike" u="sng">
                <a:solidFill>
                  <a:srgbClr val="595959"/>
                </a:solidFill>
                <a:uFillTx/>
                <a:latin typeface="Montserrat"/>
                <a:ea typeface="Montserrat"/>
                <a:hlinkClick r:id="rId3"/>
              </a:rPr>
              <a:t>khodadad.pakdaman@gmail.com</a:t>
            </a:r>
            <a:endParaRPr b="0" lang="es-AR" sz="1700" spc="-1" strike="noStrike">
              <a:latin typeface="Arial"/>
            </a:endParaRPr>
          </a:p>
        </p:txBody>
      </p:sp>
      <p:pic>
        <p:nvPicPr>
          <p:cNvPr id="88" name="Google Shape;88;gf8409bb954_0_0" descr=""/>
          <p:cNvPicPr/>
          <p:nvPr/>
        </p:nvPicPr>
        <p:blipFill>
          <a:blip r:embed="rId4"/>
          <a:stretch/>
        </p:blipFill>
        <p:spPr>
          <a:xfrm>
            <a:off x="3128040" y="2193840"/>
            <a:ext cx="3066840" cy="1485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729360" y="5482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Función de costo de contenido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729360" y="1526040"/>
            <a:ext cx="7688520" cy="2159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Lato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Consideremos una capa intermedia </a:t>
            </a:r>
            <a:r>
              <a:rPr b="0" i="1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l</a:t>
            </a:r>
            <a:r>
              <a:rPr b="0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 de una red de reconocimiento de imágenes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Lato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Usamos una red pre-entrenada VGG, o Resnets, etc.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Lato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Supongamos que a</a:t>
            </a:r>
            <a:r>
              <a:rPr b="0" lang="es" sz="1400" spc="-1" strike="noStrike" baseline="30000">
                <a:solidFill>
                  <a:srgbClr val="595959"/>
                </a:solidFill>
                <a:latin typeface="Lato"/>
                <a:ea typeface="Lato"/>
              </a:rPr>
              <a:t>[l]</a:t>
            </a:r>
            <a:r>
              <a:rPr b="0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(C) y a</a:t>
            </a:r>
            <a:r>
              <a:rPr b="0" lang="es" sz="1400" spc="-1" strike="noStrike" baseline="30000">
                <a:solidFill>
                  <a:srgbClr val="595959"/>
                </a:solidFill>
                <a:latin typeface="Lato"/>
                <a:ea typeface="Lato"/>
              </a:rPr>
              <a:t>[l]</a:t>
            </a:r>
            <a:r>
              <a:rPr b="0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(G) son las activaciones correspondientes a C y G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Lato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Si estas dos activaciones son similares entonces las imágenes tienen contenido similar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Lato"/>
              <a:buChar char="●"/>
            </a:pPr>
            <a:r>
              <a:rPr b="1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J</a:t>
            </a:r>
            <a:r>
              <a:rPr b="1" lang="es" sz="1400" spc="-1" strike="noStrike" baseline="-25000">
                <a:solidFill>
                  <a:srgbClr val="595959"/>
                </a:solidFill>
                <a:latin typeface="Lato"/>
                <a:ea typeface="Lato"/>
              </a:rPr>
              <a:t>content</a:t>
            </a:r>
            <a:r>
              <a:rPr b="1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(G) = ‖f(a</a:t>
            </a:r>
            <a:r>
              <a:rPr b="1" lang="es" sz="1400" spc="-1" strike="noStrike" baseline="30000">
                <a:solidFill>
                  <a:srgbClr val="595959"/>
                </a:solidFill>
                <a:latin typeface="Lato"/>
                <a:ea typeface="Lato"/>
              </a:rPr>
              <a:t>[l]</a:t>
            </a:r>
            <a:r>
              <a:rPr b="1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(C))-f(a</a:t>
            </a:r>
            <a:r>
              <a:rPr b="1" lang="es" sz="1400" spc="-1" strike="noStrike" baseline="30000">
                <a:solidFill>
                  <a:srgbClr val="595959"/>
                </a:solidFill>
                <a:latin typeface="Lato"/>
                <a:ea typeface="Lato"/>
              </a:rPr>
              <a:t>[l]</a:t>
            </a:r>
            <a:r>
              <a:rPr b="1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(G) )‖</a:t>
            </a:r>
            <a:r>
              <a:rPr b="1" lang="es" sz="1400" spc="-1" strike="noStrike" baseline="30000">
                <a:solidFill>
                  <a:srgbClr val="595959"/>
                </a:solidFill>
                <a:latin typeface="Lato"/>
                <a:ea typeface="Lato"/>
              </a:rPr>
              <a:t>2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727560" y="57744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Función de costo de estilo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2" name="Google Shape;162;g105f3e89171_0_49" descr=""/>
          <p:cNvPicPr/>
          <p:nvPr/>
        </p:nvPicPr>
        <p:blipFill>
          <a:blip r:embed="rId1"/>
          <a:stretch/>
        </p:blipFill>
        <p:spPr>
          <a:xfrm>
            <a:off x="152280" y="1566000"/>
            <a:ext cx="8838720" cy="1498320"/>
          </a:xfrm>
          <a:prstGeom prst="rect">
            <a:avLst/>
          </a:prstGeom>
          <a:ln w="0">
            <a:noFill/>
          </a:ln>
        </p:spPr>
      </p:pic>
      <p:sp>
        <p:nvSpPr>
          <p:cNvPr id="123" name="Google Shape;163;g105f3e89171_0_49"/>
          <p:cNvSpPr/>
          <p:nvPr/>
        </p:nvSpPr>
        <p:spPr>
          <a:xfrm>
            <a:off x="410760" y="3074400"/>
            <a:ext cx="8122320" cy="175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Montserrat"/>
              <a:buChar char="●"/>
            </a:pPr>
            <a:r>
              <a:rPr b="0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Imaginemos que queremos usar la activación de la capa </a:t>
            </a:r>
            <a:r>
              <a:rPr b="0" i="1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l </a:t>
            </a:r>
            <a:r>
              <a:rPr b="0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para el </a:t>
            </a:r>
            <a:r>
              <a:rPr b="1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estilo</a:t>
            </a:r>
            <a:r>
              <a:rPr b="0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. Definimos el estilo como la correlación de activaciones a lo largo de los canales</a:t>
            </a:r>
            <a:endParaRPr b="0" lang="es-AR" sz="1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1400" spc="-1" strike="noStrike"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Montserrat"/>
              <a:buChar char="●"/>
              <a:tabLst>
                <a:tab algn="l" pos="0"/>
              </a:tabLst>
            </a:pPr>
            <a:r>
              <a:rPr b="0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Pregunta: ¿cuán correlacionadas están las activaciones a lo largo de canales?</a:t>
            </a:r>
            <a:endParaRPr b="0" lang="es-AR" sz="1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1400" spc="-1" strike="noStrike"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Montserrat"/>
              <a:buChar char="●"/>
              <a:tabLst>
                <a:tab algn="l" pos="0"/>
              </a:tabLst>
            </a:pPr>
            <a:r>
              <a:rPr b="0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Usando eso calculamos la ‘distancia de estilo’</a:t>
            </a:r>
            <a:endParaRPr b="0" lang="es-A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/>
          </p:nvPr>
        </p:nvSpPr>
        <p:spPr>
          <a:xfrm>
            <a:off x="612000" y="3369240"/>
            <a:ext cx="7495560" cy="9878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Montserrat"/>
                <a:ea typeface="Montserrat"/>
              </a:rPr>
              <a:t>Queremos que las correlaciones entre canales sean parecidas en ambas imágenes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Montserrat"/>
                <a:ea typeface="Montserrat"/>
              </a:rPr>
              <a:t>¿Cómo logramos esto?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5" name="Google Shape;169;g105f3e89171_0_55" descr=""/>
          <p:cNvPicPr/>
          <p:nvPr/>
        </p:nvPicPr>
        <p:blipFill>
          <a:blip r:embed="rId1"/>
          <a:stretch/>
        </p:blipFill>
        <p:spPr>
          <a:xfrm>
            <a:off x="300960" y="914400"/>
            <a:ext cx="8197920" cy="2260800"/>
          </a:xfrm>
          <a:prstGeom prst="rect">
            <a:avLst/>
          </a:prstGeom>
          <a:ln w="0">
            <a:noFill/>
          </a:ln>
        </p:spPr>
      </p:pic>
      <p:pic>
        <p:nvPicPr>
          <p:cNvPr id="126" name="Google Shape;170;g105f3e89171_0_55" descr=""/>
          <p:cNvPicPr/>
          <p:nvPr/>
        </p:nvPicPr>
        <p:blipFill>
          <a:blip r:embed="rId2"/>
          <a:stretch/>
        </p:blipFill>
        <p:spPr>
          <a:xfrm>
            <a:off x="1025640" y="4155840"/>
            <a:ext cx="6245280" cy="829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75;g105f3e89171_0_61" descr=""/>
          <p:cNvPicPr/>
          <p:nvPr/>
        </p:nvPicPr>
        <p:blipFill>
          <a:blip r:embed="rId1"/>
          <a:stretch/>
        </p:blipFill>
        <p:spPr>
          <a:xfrm>
            <a:off x="172080" y="2867400"/>
            <a:ext cx="6667200" cy="923400"/>
          </a:xfrm>
          <a:prstGeom prst="rect">
            <a:avLst/>
          </a:prstGeom>
          <a:ln w="0">
            <a:noFill/>
          </a:ln>
        </p:spPr>
      </p:pic>
      <p:pic>
        <p:nvPicPr>
          <p:cNvPr id="128" name="Google Shape;176;g105f3e89171_0_61" descr=""/>
          <p:cNvPicPr/>
          <p:nvPr/>
        </p:nvPicPr>
        <p:blipFill>
          <a:blip r:embed="rId2"/>
          <a:stretch/>
        </p:blipFill>
        <p:spPr>
          <a:xfrm>
            <a:off x="1210320" y="992160"/>
            <a:ext cx="2822400" cy="1089720"/>
          </a:xfrm>
          <a:prstGeom prst="rect">
            <a:avLst/>
          </a:prstGeom>
          <a:ln w="0">
            <a:noFill/>
          </a:ln>
        </p:spPr>
      </p:pic>
      <p:pic>
        <p:nvPicPr>
          <p:cNvPr id="129" name="Google Shape;177;g105f3e89171_0_61" descr=""/>
          <p:cNvPicPr/>
          <p:nvPr/>
        </p:nvPicPr>
        <p:blipFill>
          <a:blip r:embed="rId3"/>
          <a:stretch/>
        </p:blipFill>
        <p:spPr>
          <a:xfrm>
            <a:off x="5106600" y="1193040"/>
            <a:ext cx="2698920" cy="766800"/>
          </a:xfrm>
          <a:prstGeom prst="rect">
            <a:avLst/>
          </a:prstGeom>
          <a:ln w="0">
            <a:noFill/>
          </a:ln>
        </p:spPr>
      </p:pic>
      <p:pic>
        <p:nvPicPr>
          <p:cNvPr id="130" name="Google Shape;178;g105f3e89171_0_61" descr=""/>
          <p:cNvPicPr/>
          <p:nvPr/>
        </p:nvPicPr>
        <p:blipFill>
          <a:blip r:embed="rId4"/>
          <a:stretch/>
        </p:blipFill>
        <p:spPr>
          <a:xfrm>
            <a:off x="7042320" y="3111840"/>
            <a:ext cx="1762200" cy="434520"/>
          </a:xfrm>
          <a:prstGeom prst="rect">
            <a:avLst/>
          </a:prstGeom>
          <a:ln w="0">
            <a:noFill/>
          </a:ln>
        </p:spPr>
      </p:pic>
      <p:sp>
        <p:nvSpPr>
          <p:cNvPr id="131" name="Google Shape;179;g105f3e89171_0_61"/>
          <p:cNvSpPr/>
          <p:nvPr/>
        </p:nvSpPr>
        <p:spPr>
          <a:xfrm>
            <a:off x="183600" y="528120"/>
            <a:ext cx="4226040" cy="49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Gram matrix:</a:t>
            </a:r>
            <a:endParaRPr b="0" lang="es-AR" sz="1400" spc="-1" strike="noStrike">
              <a:latin typeface="Arial"/>
            </a:endParaRPr>
          </a:p>
        </p:txBody>
      </p:sp>
      <p:sp>
        <p:nvSpPr>
          <p:cNvPr id="132" name="Google Shape;180;g105f3e89171_0_61"/>
          <p:cNvSpPr/>
          <p:nvPr/>
        </p:nvSpPr>
        <p:spPr>
          <a:xfrm>
            <a:off x="130320" y="2325240"/>
            <a:ext cx="6376680" cy="49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Usamos la norma de Frobenius entre matrices como distancia:</a:t>
            </a:r>
            <a:endParaRPr b="0" lang="es-AR" sz="1400" spc="-1" strike="noStrike">
              <a:latin typeface="Arial"/>
            </a:endParaRPr>
          </a:p>
        </p:txBody>
      </p:sp>
      <p:pic>
        <p:nvPicPr>
          <p:cNvPr id="133" name="Google Shape;181;g105f3e89171_0_61" descr=""/>
          <p:cNvPicPr/>
          <p:nvPr/>
        </p:nvPicPr>
        <p:blipFill>
          <a:blip r:embed="rId5"/>
          <a:stretch/>
        </p:blipFill>
        <p:spPr>
          <a:xfrm>
            <a:off x="3785040" y="4023720"/>
            <a:ext cx="4098960" cy="889920"/>
          </a:xfrm>
          <a:prstGeom prst="rect">
            <a:avLst/>
          </a:prstGeom>
          <a:ln w="0">
            <a:noFill/>
          </a:ln>
        </p:spPr>
      </p:pic>
      <p:sp>
        <p:nvSpPr>
          <p:cNvPr id="134" name="Google Shape;182;g105f3e89171_0_61"/>
          <p:cNvSpPr/>
          <p:nvPr/>
        </p:nvSpPr>
        <p:spPr>
          <a:xfrm>
            <a:off x="477000" y="4192920"/>
            <a:ext cx="3022200" cy="49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400" spc="-1" strike="noStrike">
                <a:solidFill>
                  <a:srgbClr val="000000"/>
                </a:solidFill>
                <a:latin typeface="Montserrat"/>
                <a:ea typeface="Montserrat"/>
              </a:rPr>
              <a:t>Hacemos esto con varias capas:</a:t>
            </a:r>
            <a:endParaRPr b="0" lang="es-A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Ejemplo de programación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91560" y="58212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Generación de imágenes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729360" y="1545480"/>
            <a:ext cx="7612920" cy="951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Generación de imágenes parecidas a las de un dataset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Autoencoders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729360" y="1451520"/>
            <a:ext cx="7688520" cy="2887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400" spc="-1" strike="noStrike">
                <a:solidFill>
                  <a:srgbClr val="595959"/>
                </a:solidFill>
                <a:latin typeface="Montserrat"/>
                <a:ea typeface="Montserrat"/>
              </a:rPr>
              <a:t>Son algoritmos de compresión de datos  donde el mecanismo de compresion y descompresion es: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  <a:tabLst>
                <a:tab algn="l" pos="0"/>
              </a:tabLst>
            </a:pPr>
            <a:r>
              <a:rPr b="0" lang="es" sz="1400" spc="-1" strike="noStrike">
                <a:solidFill>
                  <a:srgbClr val="595959"/>
                </a:solidFill>
                <a:latin typeface="Montserrat"/>
                <a:ea typeface="Montserrat"/>
              </a:rPr>
              <a:t>Específico de los datos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  <a:tabLst>
                <a:tab algn="l" pos="0"/>
              </a:tabLst>
            </a:pPr>
            <a:r>
              <a:rPr b="0" lang="es" sz="1400" spc="-1" strike="noStrike">
                <a:solidFill>
                  <a:srgbClr val="595959"/>
                </a:solidFill>
                <a:latin typeface="Montserrat"/>
                <a:ea typeface="Montserrat"/>
              </a:rPr>
              <a:t>Aprendido automáticamente a partir de ejemplos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  <a:tabLst>
                <a:tab algn="l" pos="0"/>
              </a:tabLst>
            </a:pPr>
            <a:r>
              <a:rPr b="0" lang="es" sz="1400" spc="-1" strike="noStrike">
                <a:solidFill>
                  <a:srgbClr val="595959"/>
                </a:solidFill>
                <a:latin typeface="Montserrat"/>
                <a:ea typeface="Montserrat"/>
              </a:rPr>
              <a:t>Inherentemente tiene asociado una pérdida de información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0" name="Google Shape;200;g105f3e89171_0_398" descr=""/>
          <p:cNvPicPr/>
          <p:nvPr/>
        </p:nvPicPr>
        <p:blipFill>
          <a:blip r:embed="rId1"/>
          <a:stretch/>
        </p:blipFill>
        <p:spPr>
          <a:xfrm>
            <a:off x="1913040" y="2517480"/>
            <a:ext cx="4810680" cy="2625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29360" y="61524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Usos de los autoencoders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29360" y="1545480"/>
            <a:ext cx="7688520" cy="33328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A pesar de que los autoencoders no presentan mejoras en cuanto a compresión si los comparamos con algoritmos específicos de compresión de imágenes, los mismo son ampliamente usados, principalmente en: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Eliminación de ruido en imágenes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Reducción de dimensionalidad para visualización de datos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Representa un ejemplo de aprendizaje autosupervisado.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Puede agregarse regularización para forzar el aprendizaje de representaciones esparsas.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Regularización L1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Divergencia KL 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Puede utilizarse con otras arquitecturas, e.g. con LSTM para trabajar con secuencias.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Limitaciones de los autoencoders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Google Shape;212;g13f0dbd458f_0_81" descr=""/>
          <p:cNvPicPr/>
          <p:nvPr/>
        </p:nvPicPr>
        <p:blipFill>
          <a:blip r:embed="rId1"/>
          <a:stretch/>
        </p:blipFill>
        <p:spPr>
          <a:xfrm>
            <a:off x="1143000" y="1400040"/>
            <a:ext cx="6857640" cy="3561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/>
          </p:nvPr>
        </p:nvSpPr>
        <p:spPr>
          <a:xfrm>
            <a:off x="729360" y="1343520"/>
            <a:ext cx="7688520" cy="2995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100" spc="-1" strike="noStrike">
                <a:solidFill>
                  <a:srgbClr val="595959"/>
                </a:solidFill>
                <a:latin typeface="Lato"/>
                <a:ea typeface="Lato"/>
              </a:rPr>
              <a:t>El alto grado de libertad del autoencoder que hace posible codificar y decodificar sin pérdida de información (a pesar de la baja dimensionalidad del espacio latente) conduce a un severo </a:t>
            </a:r>
            <a:r>
              <a:rPr b="1" lang="es" sz="1100" spc="-1" strike="noStrike">
                <a:solidFill>
                  <a:srgbClr val="595959"/>
                </a:solidFill>
                <a:latin typeface="Lato"/>
                <a:ea typeface="Lato"/>
              </a:rPr>
              <a:t>sobreajuste</a:t>
            </a:r>
            <a:r>
              <a:rPr b="0" lang="es" sz="1100" spc="-1" strike="noStrike">
                <a:solidFill>
                  <a:srgbClr val="595959"/>
                </a:solidFill>
                <a:latin typeface="Lato"/>
                <a:ea typeface="Lato"/>
              </a:rPr>
              <a:t> que implica que algunos puntos del espacio latente darán contenido sin sentido una vez decodificados.</a:t>
            </a:r>
            <a:endParaRPr b="0" lang="es-AR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100" spc="-1" strike="noStrike">
                <a:solidFill>
                  <a:srgbClr val="595959"/>
                </a:solidFill>
                <a:latin typeface="Lato"/>
                <a:ea typeface="Lato"/>
              </a:rPr>
              <a:t>El autoencoder se entrena únicamente para codificar y decodificar con el menor número de pérdidas posible, sin importar cómo esté organizado el espacio latente, por lo que al no prestar atención a la estructura, la red aprovechara el sobreajuste para minimizar la función de costo.</a:t>
            </a:r>
            <a:endParaRPr b="0" lang="es-AR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100" spc="-1" strike="noStrike">
                <a:solidFill>
                  <a:srgbClr val="595959"/>
                </a:solidFill>
                <a:latin typeface="Lato"/>
                <a:ea typeface="Lato"/>
              </a:rPr>
              <a:t>Por lo tanto, un autoencoder así como fue presentado, no presenta un buen mecanismo para generar imágenes nuevas a partir de una descripción del espacio latente.</a:t>
            </a:r>
            <a:endParaRPr b="0" lang="es-AR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Limitaciones de los autoencoders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7" name="Google Shape;219;g13f0dbd458f_0_87" descr=""/>
          <p:cNvPicPr/>
          <p:nvPr/>
        </p:nvPicPr>
        <p:blipFill>
          <a:blip r:embed="rId1"/>
          <a:stretch/>
        </p:blipFill>
        <p:spPr>
          <a:xfrm>
            <a:off x="1513080" y="3116160"/>
            <a:ext cx="5720040" cy="208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27560" y="60444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Montserrat"/>
                <a:ea typeface="Montserrat"/>
              </a:rPr>
              <a:t>Quinta clase: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66720" y="1761120"/>
            <a:ext cx="7688520" cy="1694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301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</a:pPr>
            <a:r>
              <a:rPr b="0" lang="es" sz="1600" spc="-1" strike="noStrike">
                <a:solidFill>
                  <a:srgbClr val="595959"/>
                </a:solidFill>
                <a:latin typeface="Montserrat"/>
                <a:ea typeface="Montserrat"/>
              </a:rPr>
              <a:t>Transferencia de estilos</a:t>
            </a:r>
            <a:endParaRPr b="0" lang="es-AR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</a:pPr>
            <a:r>
              <a:rPr b="0" lang="es" sz="1600" spc="-1" strike="noStrike">
                <a:solidFill>
                  <a:srgbClr val="595959"/>
                </a:solidFill>
                <a:latin typeface="Montserrat"/>
                <a:ea typeface="Montserrat"/>
              </a:rPr>
              <a:t>Autoencoders</a:t>
            </a:r>
            <a:endParaRPr b="0" lang="es-AR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</a:pPr>
            <a:r>
              <a:rPr b="0" lang="es" sz="1600" spc="-1" strike="noStrike">
                <a:solidFill>
                  <a:srgbClr val="595959"/>
                </a:solidFill>
                <a:latin typeface="Montserrat"/>
                <a:ea typeface="Montserrat"/>
              </a:rPr>
              <a:t>Generación de imágenes y aplicaciones</a:t>
            </a:r>
            <a:endParaRPr b="0" lang="es-AR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61680" y="565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Autoencoder variacional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0" name="Google Shape;226;g13f0dbd458f_0_95" descr=""/>
          <p:cNvPicPr/>
          <p:nvPr/>
        </p:nvPicPr>
        <p:blipFill>
          <a:blip r:embed="rId1"/>
          <a:stretch/>
        </p:blipFill>
        <p:spPr>
          <a:xfrm>
            <a:off x="381960" y="1319400"/>
            <a:ext cx="7781040" cy="377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/>
          </p:nvPr>
        </p:nvSpPr>
        <p:spPr>
          <a:xfrm>
            <a:off x="729360" y="1336680"/>
            <a:ext cx="7688520" cy="300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La regularización que se espera del espacio latente para hacer posible el proceso generativo puede expresarse a través de dos propiedades principales: la </a:t>
            </a:r>
            <a:r>
              <a:rPr b="1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continuidad</a:t>
            </a: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 (dos puntos cercanos en el espacio latente no deben dar dos contenidos completamente diferentes una vez decodificados) y la </a:t>
            </a:r>
            <a:r>
              <a:rPr b="1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completitud</a:t>
            </a: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 (para una distribución elegida, un punto muestreado del espacio latente debe dar un contenido "significativo" una vez descodificado).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title"/>
          </p:nvPr>
        </p:nvSpPr>
        <p:spPr>
          <a:xfrm>
            <a:off x="661680" y="565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Autoencoder variacional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3" name="Google Shape;233;g13f0dbd458f_0_101" descr=""/>
          <p:cNvPicPr/>
          <p:nvPr/>
        </p:nvPicPr>
        <p:blipFill>
          <a:blip r:embed="rId1"/>
          <a:stretch/>
        </p:blipFill>
        <p:spPr>
          <a:xfrm>
            <a:off x="1909800" y="2571840"/>
            <a:ext cx="4590360" cy="2473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89040" y="56160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Ejemplo de programación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727560" y="5482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Generative Adversarial Networks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6" name="Google Shape;244;g105f3e89171_0_213" descr=""/>
          <p:cNvPicPr/>
          <p:nvPr/>
        </p:nvPicPr>
        <p:blipFill>
          <a:blip r:embed="rId1"/>
          <a:stretch/>
        </p:blipFill>
        <p:spPr>
          <a:xfrm>
            <a:off x="1005480" y="1316880"/>
            <a:ext cx="6601320" cy="2881440"/>
          </a:xfrm>
          <a:prstGeom prst="rect">
            <a:avLst/>
          </a:prstGeom>
          <a:ln w="0">
            <a:noFill/>
          </a:ln>
        </p:spPr>
      </p:pic>
      <p:sp>
        <p:nvSpPr>
          <p:cNvPr id="157" name="Google Shape;245;g105f3e89171_0_213"/>
          <p:cNvSpPr/>
          <p:nvPr/>
        </p:nvSpPr>
        <p:spPr>
          <a:xfrm>
            <a:off x="49680" y="4822200"/>
            <a:ext cx="882036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</a:rPr>
              <a:t>Ian J. Goodfellow, et al., 2014. </a:t>
            </a: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  <a:hlinkClick r:id="rId2"/>
              </a:rPr>
              <a:t>Generative Adversarial Networks</a:t>
            </a:r>
            <a:endParaRPr b="0" lang="es-AR" sz="1000" spc="-1" strike="noStrike">
              <a:latin typeface="Arial"/>
            </a:endParaRPr>
          </a:p>
        </p:txBody>
      </p:sp>
      <p:pic>
        <p:nvPicPr>
          <p:cNvPr id="158" name="Google Shape;246;g105f3e89171_0_213" descr=""/>
          <p:cNvPicPr/>
          <p:nvPr/>
        </p:nvPicPr>
        <p:blipFill>
          <a:blip r:embed="rId3"/>
          <a:stretch/>
        </p:blipFill>
        <p:spPr>
          <a:xfrm>
            <a:off x="309600" y="4332240"/>
            <a:ext cx="6629040" cy="356040"/>
          </a:xfrm>
          <a:prstGeom prst="rect">
            <a:avLst/>
          </a:prstGeom>
          <a:ln w="0">
            <a:noFill/>
          </a:ln>
        </p:spPr>
      </p:pic>
      <p:sp>
        <p:nvSpPr>
          <p:cNvPr id="159" name="Google Shape;247;g105f3e89171_0_213"/>
          <p:cNvSpPr/>
          <p:nvPr/>
        </p:nvSpPr>
        <p:spPr>
          <a:xfrm>
            <a:off x="6765840" y="766440"/>
            <a:ext cx="2040120" cy="127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1800" spc="-1" strike="noStrike">
                <a:solidFill>
                  <a:srgbClr val="1a1a1a"/>
                </a:solidFill>
                <a:highlight>
                  <a:srgbClr val="ffffff"/>
                </a:highlight>
                <a:latin typeface="Calibri"/>
                <a:ea typeface="Calibri"/>
              </a:rPr>
              <a:t>“</a:t>
            </a:r>
            <a:r>
              <a:rPr b="1" lang="es" sz="1800" spc="-1" strike="noStrike">
                <a:solidFill>
                  <a:srgbClr val="1a1a1a"/>
                </a:solidFill>
                <a:highlight>
                  <a:srgbClr val="ffffff"/>
                </a:highlight>
                <a:latin typeface="Calibri"/>
                <a:ea typeface="Calibri"/>
              </a:rPr>
              <a:t>La idea más cool en Machine Learning en los últimos 20 años” </a:t>
            </a:r>
            <a:endParaRPr b="0" lang="es-A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2" name="Google Shape;254;g158c43db672_0_1" descr=""/>
          <p:cNvPicPr/>
          <p:nvPr/>
        </p:nvPicPr>
        <p:blipFill>
          <a:blip r:embed="rId1"/>
          <a:stretch/>
        </p:blipFill>
        <p:spPr>
          <a:xfrm>
            <a:off x="211320" y="714960"/>
            <a:ext cx="6165720" cy="4028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5" name="Google Shape;261;g105f3e89171_0_349"/>
          <p:cNvGrpSpPr/>
          <p:nvPr/>
        </p:nvGrpSpPr>
        <p:grpSpPr>
          <a:xfrm>
            <a:off x="837000" y="460800"/>
            <a:ext cx="6861240" cy="4443840"/>
            <a:chOff x="837000" y="460800"/>
            <a:chExt cx="6861240" cy="4443840"/>
          </a:xfrm>
        </p:grpSpPr>
        <p:pic>
          <p:nvPicPr>
            <p:cNvPr id="166" name="Google Shape;262;g105f3e89171_0_349" descr="Example of Vector Arithmetic for GAN Generated Faces"/>
            <p:cNvPicPr/>
            <p:nvPr/>
          </p:nvPicPr>
          <p:blipFill>
            <a:blip r:embed="rId1"/>
            <a:stretch/>
          </p:blipFill>
          <p:spPr>
            <a:xfrm>
              <a:off x="837000" y="460800"/>
              <a:ext cx="6861240" cy="36342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67" name="Google Shape;263;g105f3e89171_0_349" descr=""/>
            <p:cNvPicPr/>
            <p:nvPr/>
          </p:nvPicPr>
          <p:blipFill>
            <a:blip r:embed="rId2"/>
            <a:stretch/>
          </p:blipFill>
          <p:spPr>
            <a:xfrm>
              <a:off x="837000" y="4095000"/>
              <a:ext cx="6861240" cy="8096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68" name="Google Shape;264;g105f3e89171_0_349"/>
          <p:cNvSpPr/>
          <p:nvPr/>
        </p:nvSpPr>
        <p:spPr>
          <a:xfrm>
            <a:off x="77760" y="4876920"/>
            <a:ext cx="882036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</a:rPr>
              <a:t>Alec Radford, et al., 2016. </a:t>
            </a: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  <a:hlinkClick r:id="rId3"/>
              </a:rPr>
              <a:t>Unsupervised Representation Learning with Deep Convolutional Generative Adversarial Networks</a:t>
            </a:r>
            <a:endParaRPr b="0" lang="es-AR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/>
          </p:nvPr>
        </p:nvSpPr>
        <p:spPr>
          <a:xfrm>
            <a:off x="5094360" y="560520"/>
            <a:ext cx="3323520" cy="3778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400" spc="-1" strike="noStrike">
                <a:solidFill>
                  <a:srgbClr val="595959"/>
                </a:solidFill>
                <a:latin typeface="Montserrat"/>
                <a:ea typeface="Montserrat"/>
              </a:rPr>
              <a:t>Al interpolar dos puntos diferentes en el espacio latente Z, podemos generar numerosos ejemplos intermedios que conserven características de las imágenes de referencia, en mayor o menor medida.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Google Shape;270;g105f3e89171_0_380" descr=""/>
          <p:cNvPicPr/>
          <p:nvPr/>
        </p:nvPicPr>
        <p:blipFill>
          <a:blip r:embed="rId1"/>
          <a:stretch/>
        </p:blipFill>
        <p:spPr>
          <a:xfrm>
            <a:off x="729360" y="487080"/>
            <a:ext cx="4204080" cy="4222440"/>
          </a:xfrm>
          <a:prstGeom prst="rect">
            <a:avLst/>
          </a:prstGeom>
          <a:ln w="0">
            <a:noFill/>
          </a:ln>
        </p:spPr>
      </p:pic>
      <p:sp>
        <p:nvSpPr>
          <p:cNvPr id="171" name="Google Shape;271;g105f3e89171_0_380"/>
          <p:cNvSpPr/>
          <p:nvPr/>
        </p:nvSpPr>
        <p:spPr>
          <a:xfrm>
            <a:off x="385560" y="4732560"/>
            <a:ext cx="8032320" cy="63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</a:rPr>
              <a:t>Alec Radford, et al., 2016. </a:t>
            </a: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  <a:hlinkClick r:id="rId2"/>
              </a:rPr>
              <a:t>Unsupervised Representation Learning with Deep Convolutional Generative Adversarial Networks</a:t>
            </a:r>
            <a:endParaRPr b="0" lang="es-AR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96600" y="58464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Colapso de modo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4" name="Google Shape;278;g158c43db672_0_8" descr=""/>
          <p:cNvPicPr/>
          <p:nvPr/>
        </p:nvPicPr>
        <p:blipFill>
          <a:blip r:embed="rId1"/>
          <a:stretch/>
        </p:blipFill>
        <p:spPr>
          <a:xfrm>
            <a:off x="637560" y="1415160"/>
            <a:ext cx="3236400" cy="3236400"/>
          </a:xfrm>
          <a:prstGeom prst="rect">
            <a:avLst/>
          </a:prstGeom>
          <a:ln w="0">
            <a:noFill/>
          </a:ln>
        </p:spPr>
      </p:pic>
      <p:pic>
        <p:nvPicPr>
          <p:cNvPr id="175" name="Google Shape;279;g158c43db672_0_8" descr=""/>
          <p:cNvPicPr/>
          <p:nvPr/>
        </p:nvPicPr>
        <p:blipFill>
          <a:blip r:embed="rId2"/>
          <a:stretch/>
        </p:blipFill>
        <p:spPr>
          <a:xfrm>
            <a:off x="4618440" y="1415160"/>
            <a:ext cx="3236400" cy="3236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96600" y="58464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Colapso de modo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8" name="Google Shape;286;g13f0dbd458f_0_1" descr=""/>
          <p:cNvPicPr/>
          <p:nvPr/>
        </p:nvPicPr>
        <p:blipFill>
          <a:blip r:embed="rId1"/>
          <a:stretch/>
        </p:blipFill>
        <p:spPr>
          <a:xfrm>
            <a:off x="403920" y="1218600"/>
            <a:ext cx="7353000" cy="3981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Comparación de distribuciones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0" name="Google Shape;292;g13f0bf72611_0_24" descr=""/>
          <p:cNvPicPr/>
          <p:nvPr/>
        </p:nvPicPr>
        <p:blipFill>
          <a:blip r:embed="rId1"/>
          <a:srcRect l="29280" t="0" r="33694" b="0"/>
          <a:stretch/>
        </p:blipFill>
        <p:spPr>
          <a:xfrm>
            <a:off x="874440" y="2015280"/>
            <a:ext cx="3271680" cy="757440"/>
          </a:xfrm>
          <a:prstGeom prst="rect">
            <a:avLst/>
          </a:prstGeom>
          <a:ln w="0">
            <a:noFill/>
          </a:ln>
        </p:spPr>
      </p:pic>
      <p:pic>
        <p:nvPicPr>
          <p:cNvPr id="181" name="Google Shape;293;g13f0bf72611_0_24" descr=""/>
          <p:cNvPicPr/>
          <p:nvPr/>
        </p:nvPicPr>
        <p:blipFill>
          <a:blip r:embed="rId2"/>
          <a:srcRect l="29279" t="0" r="17445" b="0"/>
          <a:stretch/>
        </p:blipFill>
        <p:spPr>
          <a:xfrm>
            <a:off x="888480" y="3984840"/>
            <a:ext cx="5863680" cy="757440"/>
          </a:xfrm>
          <a:prstGeom prst="rect">
            <a:avLst/>
          </a:prstGeom>
          <a:ln w="0">
            <a:noFill/>
          </a:ln>
        </p:spPr>
      </p:pic>
      <p:sp>
        <p:nvSpPr>
          <p:cNvPr id="182" name="Google Shape;294;g13f0bf72611_0_24"/>
          <p:cNvSpPr/>
          <p:nvPr/>
        </p:nvSpPr>
        <p:spPr>
          <a:xfrm>
            <a:off x="146520" y="3398760"/>
            <a:ext cx="4960080" cy="53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30000"/>
              </a:lnSpc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" sz="1800" spc="-1" strike="noStrike">
                <a:solidFill>
                  <a:srgbClr val="000000"/>
                </a:solidFill>
                <a:latin typeface="Georgia"/>
                <a:ea typeface="Georgia"/>
              </a:rPr>
              <a:t>Jensen–Shannon divergence:</a:t>
            </a:r>
            <a:endParaRPr b="0" lang="es-AR" sz="1800" spc="-1" strike="noStrike">
              <a:latin typeface="Arial"/>
            </a:endParaRPr>
          </a:p>
        </p:txBody>
      </p:sp>
      <p:sp>
        <p:nvSpPr>
          <p:cNvPr id="183" name="Google Shape;295;g13f0bf72611_0_24"/>
          <p:cNvSpPr/>
          <p:nvPr/>
        </p:nvSpPr>
        <p:spPr>
          <a:xfrm>
            <a:off x="146520" y="1322640"/>
            <a:ext cx="5421600" cy="53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30000"/>
              </a:lnSpc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" sz="1800" spc="-1" strike="noStrike">
                <a:solidFill>
                  <a:srgbClr val="000000"/>
                </a:solidFill>
                <a:latin typeface="Georgia"/>
                <a:ea typeface="Georgia"/>
              </a:rPr>
              <a:t>Kullback–Leibler divergence:</a:t>
            </a:r>
            <a:endParaRPr b="0" lang="es-AR" sz="1800" spc="-1" strike="noStrike">
              <a:latin typeface="Arial"/>
            </a:endParaRPr>
          </a:p>
        </p:txBody>
      </p:sp>
      <p:pic>
        <p:nvPicPr>
          <p:cNvPr id="184" name="Google Shape;296;g13f0bf72611_0_24" descr=""/>
          <p:cNvPicPr/>
          <p:nvPr/>
        </p:nvPicPr>
        <p:blipFill>
          <a:blip r:embed="rId3"/>
          <a:stretch/>
        </p:blipFill>
        <p:spPr>
          <a:xfrm>
            <a:off x="4146480" y="1091880"/>
            <a:ext cx="4997160" cy="2864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29360" y="5428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Transferencia de estilo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Google Shape;100;g105f3e89171_0_5" descr=""/>
          <p:cNvPicPr/>
          <p:nvPr/>
        </p:nvPicPr>
        <p:blipFill>
          <a:blip r:embed="rId1"/>
          <a:stretch/>
        </p:blipFill>
        <p:spPr>
          <a:xfrm>
            <a:off x="324360" y="1396080"/>
            <a:ext cx="8498880" cy="3207960"/>
          </a:xfrm>
          <a:prstGeom prst="rect">
            <a:avLst/>
          </a:prstGeom>
          <a:ln w="0">
            <a:noFill/>
          </a:ln>
        </p:spPr>
      </p:pic>
      <p:sp>
        <p:nvSpPr>
          <p:cNvPr id="93" name="Google Shape;101;g105f3e89171_0_5"/>
          <p:cNvSpPr/>
          <p:nvPr/>
        </p:nvSpPr>
        <p:spPr>
          <a:xfrm>
            <a:off x="729360" y="4625280"/>
            <a:ext cx="6991920" cy="32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</a:rPr>
              <a:t>“</a:t>
            </a: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</a:rPr>
              <a:t>A Neural Algorithm of Artistic Style” . </a:t>
            </a:r>
            <a:r>
              <a:rPr b="0" lang="es" sz="1000" spc="-1" strike="noStrike" u="sng">
                <a:solidFill>
                  <a:srgbClr val="1c3678"/>
                </a:solidFill>
                <a:uFillTx/>
                <a:latin typeface="Montserrat"/>
                <a:ea typeface="Montserrat"/>
                <a:hlinkClick r:id="rId2"/>
              </a:rPr>
              <a:t>Link</a:t>
            </a: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</a:rPr>
              <a:t> </a:t>
            </a:r>
            <a:endParaRPr b="0" lang="es-AR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Wasserstein GAN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7" name="Google Shape;303;g13f0bf72611_0_0" descr=""/>
          <p:cNvPicPr/>
          <p:nvPr/>
        </p:nvPicPr>
        <p:blipFill>
          <a:blip r:embed="rId1"/>
          <a:stretch/>
        </p:blipFill>
        <p:spPr>
          <a:xfrm>
            <a:off x="196200" y="1257120"/>
            <a:ext cx="4260240" cy="3301920"/>
          </a:xfrm>
          <a:prstGeom prst="rect">
            <a:avLst/>
          </a:prstGeom>
          <a:ln w="0">
            <a:noFill/>
          </a:ln>
        </p:spPr>
      </p:pic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4532760" y="1418040"/>
            <a:ext cx="3885120" cy="31406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El entrenamiento de un GAN se enfrenta a un dilema: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Si el discriminador se comporta mal, el generador no tiene una retroalimentación precisa y la función de pérdida no puede representar la realidad.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Si el discriminador hace un gran trabajo, el gradiente de la función de pérdida cae hasta cerca de cero y el aprendizaje se vuelve súper lento o incluso se atasca.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1" name="Google Shape;311;g13f0bf72611_0_29" descr=""/>
          <p:cNvPicPr/>
          <p:nvPr/>
        </p:nvPicPr>
        <p:blipFill>
          <a:blip r:embed="rId1"/>
          <a:stretch/>
        </p:blipFill>
        <p:spPr>
          <a:xfrm>
            <a:off x="609480" y="829080"/>
            <a:ext cx="6908040" cy="3875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4" name="Google Shape;318;g13f0bf72611_0_62" descr=""/>
          <p:cNvPicPr/>
          <p:nvPr/>
        </p:nvPicPr>
        <p:blipFill>
          <a:blip r:embed="rId1"/>
          <a:stretch/>
        </p:blipFill>
        <p:spPr>
          <a:xfrm>
            <a:off x="152280" y="905400"/>
            <a:ext cx="8838720" cy="3705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Earth Mover Distance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7" name="Google Shape;325;g13f0bf72611_0_7" descr=""/>
          <p:cNvPicPr/>
          <p:nvPr/>
        </p:nvPicPr>
        <p:blipFill>
          <a:blip r:embed="rId1"/>
          <a:stretch/>
        </p:blipFill>
        <p:spPr>
          <a:xfrm>
            <a:off x="152280" y="1769040"/>
            <a:ext cx="8838720" cy="2367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29360" y="48060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Earth Mover Distance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0" name="Google Shape;332;g13f0bf72611_0_12" descr=""/>
          <p:cNvPicPr/>
          <p:nvPr/>
        </p:nvPicPr>
        <p:blipFill>
          <a:blip r:embed="rId1"/>
          <a:stretch/>
        </p:blipFill>
        <p:spPr>
          <a:xfrm>
            <a:off x="628920" y="1271520"/>
            <a:ext cx="7628400" cy="3813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729360" y="6328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Earth Mover Distance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3" name="Google Shape;339;g13f0bf72611_0_19" descr=""/>
          <p:cNvPicPr/>
          <p:nvPr/>
        </p:nvPicPr>
        <p:blipFill>
          <a:blip r:embed="rId1"/>
          <a:srcRect l="21651" t="0" r="0" b="0"/>
          <a:stretch/>
        </p:blipFill>
        <p:spPr>
          <a:xfrm>
            <a:off x="210240" y="1787400"/>
            <a:ext cx="6924600" cy="731880"/>
          </a:xfrm>
          <a:prstGeom prst="rect">
            <a:avLst/>
          </a:prstGeom>
          <a:ln w="0">
            <a:noFill/>
          </a:ln>
        </p:spPr>
      </p:pic>
      <p:sp>
        <p:nvSpPr>
          <p:cNvPr id="204" name="Google Shape;340;g13f0bf72611_0_19"/>
          <p:cNvSpPr/>
          <p:nvPr/>
        </p:nvSpPr>
        <p:spPr>
          <a:xfrm>
            <a:off x="289800" y="3244680"/>
            <a:ext cx="4913640" cy="109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2000" spc="-1" strike="noStrike">
                <a:solidFill>
                  <a:srgbClr val="292929"/>
                </a:solidFill>
                <a:highlight>
                  <a:srgbClr val="ffffff"/>
                </a:highlight>
                <a:latin typeface="Lato"/>
                <a:ea typeface="Lato"/>
              </a:rPr>
              <a:t>Π(Pr, Pg) representa las distribuciones conjuntas γ(x, y) cuyas distribuciones marginales son Pr y Pg.</a:t>
            </a:r>
            <a:endParaRPr b="0" lang="es-AR" sz="2000" spc="-1" strike="noStrike">
              <a:latin typeface="Arial"/>
            </a:endParaRPr>
          </a:p>
        </p:txBody>
      </p:sp>
      <p:pic>
        <p:nvPicPr>
          <p:cNvPr id="205" name="Google Shape;341;g13f0bf72611_0_19" descr=""/>
          <p:cNvPicPr/>
          <p:nvPr/>
        </p:nvPicPr>
        <p:blipFill>
          <a:blip r:embed="rId2"/>
          <a:srcRect l="32003" t="0" r="23870" b="0"/>
          <a:stretch/>
        </p:blipFill>
        <p:spPr>
          <a:xfrm>
            <a:off x="5686920" y="1363680"/>
            <a:ext cx="3235320" cy="2962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Cómputo de la distancia de Wasserstein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7" name="Google Shape;347;g13f0bf72611_0_42" descr=""/>
          <p:cNvPicPr/>
          <p:nvPr/>
        </p:nvPicPr>
        <p:blipFill>
          <a:blip r:embed="rId1"/>
          <a:srcRect l="21648" t="0" r="19937" b="0"/>
          <a:stretch/>
        </p:blipFill>
        <p:spPr>
          <a:xfrm>
            <a:off x="286560" y="1212840"/>
            <a:ext cx="4556880" cy="646200"/>
          </a:xfrm>
          <a:prstGeom prst="rect">
            <a:avLst/>
          </a:prstGeom>
          <a:ln w="0">
            <a:noFill/>
          </a:ln>
        </p:spPr>
      </p:pic>
      <p:sp>
        <p:nvSpPr>
          <p:cNvPr id="208" name="Google Shape;348;g13f0bf72611_0_42"/>
          <p:cNvSpPr/>
          <p:nvPr/>
        </p:nvSpPr>
        <p:spPr>
          <a:xfrm>
            <a:off x="210240" y="2030040"/>
            <a:ext cx="449892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500" spc="-1" strike="noStrike">
                <a:solidFill>
                  <a:srgbClr val="000000"/>
                </a:solidFill>
                <a:latin typeface="Arial"/>
                <a:ea typeface="Arial"/>
              </a:rPr>
              <a:t>usando la dualidad de  Kantorovich-Rubinstein, podemos simplificar los cálculos a,</a:t>
            </a:r>
            <a:endParaRPr b="0" lang="es-AR" sz="1500" spc="-1" strike="noStrike">
              <a:latin typeface="Arial"/>
            </a:endParaRPr>
          </a:p>
        </p:txBody>
      </p:sp>
      <p:pic>
        <p:nvPicPr>
          <p:cNvPr id="209" name="Google Shape;349;g13f0bf72611_0_42" descr=""/>
          <p:cNvPicPr/>
          <p:nvPr/>
        </p:nvPicPr>
        <p:blipFill>
          <a:blip r:embed="rId2"/>
          <a:srcRect l="21651" t="0" r="17988" b="0"/>
          <a:stretch/>
        </p:blipFill>
        <p:spPr>
          <a:xfrm>
            <a:off x="286560" y="2720520"/>
            <a:ext cx="5011200" cy="646200"/>
          </a:xfrm>
          <a:prstGeom prst="rect">
            <a:avLst/>
          </a:prstGeom>
          <a:ln w="0">
            <a:noFill/>
          </a:ln>
        </p:spPr>
      </p:pic>
      <p:sp>
        <p:nvSpPr>
          <p:cNvPr id="210" name="Google Shape;350;g13f0bf72611_0_42"/>
          <p:cNvSpPr/>
          <p:nvPr/>
        </p:nvSpPr>
        <p:spPr>
          <a:xfrm>
            <a:off x="6301080" y="3416760"/>
            <a:ext cx="2234880" cy="60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s" sz="1400" spc="-1" strike="noStrike">
                <a:solidFill>
                  <a:srgbClr val="000000"/>
                </a:solidFill>
                <a:latin typeface="Merriweather"/>
                <a:ea typeface="Merriweather"/>
              </a:rPr>
              <a:t>f </a:t>
            </a:r>
            <a:r>
              <a:rPr b="0" lang="es" sz="1400" spc="-1" strike="noStrike">
                <a:solidFill>
                  <a:srgbClr val="000000"/>
                </a:solidFill>
                <a:latin typeface="Arial"/>
                <a:ea typeface="Arial"/>
              </a:rPr>
              <a:t> es una función 1-Lipschitz si:</a:t>
            </a:r>
            <a:endParaRPr b="0" lang="es-AR" sz="1400" spc="-1" strike="noStrike">
              <a:latin typeface="Arial"/>
            </a:endParaRPr>
          </a:p>
        </p:txBody>
      </p:sp>
      <p:pic>
        <p:nvPicPr>
          <p:cNvPr id="211" name="Google Shape;351;g13f0bf72611_0_42" descr=""/>
          <p:cNvPicPr/>
          <p:nvPr/>
        </p:nvPicPr>
        <p:blipFill>
          <a:blip r:embed="rId3"/>
          <a:srcRect l="26270" t="0" r="41782" b="0"/>
          <a:stretch/>
        </p:blipFill>
        <p:spPr>
          <a:xfrm>
            <a:off x="5698080" y="4097160"/>
            <a:ext cx="2822400" cy="397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356;g13f0bf72611_0_47"/>
          <p:cNvSpPr/>
          <p:nvPr/>
        </p:nvSpPr>
        <p:spPr>
          <a:xfrm>
            <a:off x="514440" y="1248480"/>
            <a:ext cx="7732440" cy="225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600" spc="-1" strike="noStrike">
                <a:solidFill>
                  <a:srgbClr val="5f497a"/>
                </a:solidFill>
                <a:latin typeface="Lato"/>
                <a:ea typeface="Lato"/>
              </a:rPr>
              <a:t>Así que para calcular la distancia de Wasserstein, sólo tenemos que encontrar una función de 1-Lipschitz. Al igual que otros problemas de aprendizaje profundo, podemos construir una red profunda para aprenderla.</a:t>
            </a:r>
            <a:endParaRPr b="0" lang="es-AR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2800" spc="-1" strike="noStrike">
              <a:latin typeface="Arial"/>
            </a:endParaRPr>
          </a:p>
        </p:txBody>
      </p:sp>
      <p:sp>
        <p:nvSpPr>
          <p:cNvPr id="213" name="Google Shape;357;g13f0bf72611_0_47"/>
          <p:cNvSpPr/>
          <p:nvPr/>
        </p:nvSpPr>
        <p:spPr>
          <a:xfrm>
            <a:off x="4213800" y="4282200"/>
            <a:ext cx="477612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600" spc="-1" strike="noStrike">
                <a:solidFill>
                  <a:srgbClr val="5f497a"/>
                </a:solidFill>
                <a:latin typeface="Lato"/>
                <a:ea typeface="Lato"/>
              </a:rPr>
              <a:t>De hecho, esta red es muy similar al discriminador D, sólo que sin la función sigmoidea y produce una puntuación escalar en lugar de una probabilidad.</a:t>
            </a:r>
            <a:endParaRPr b="0" lang="es-AR" sz="1600" spc="-1" strike="noStrike">
              <a:latin typeface="Arial"/>
            </a:endParaRPr>
          </a:p>
        </p:txBody>
      </p:sp>
      <p:pic>
        <p:nvPicPr>
          <p:cNvPr id="214" name="Google Shape;358;g13f0bf72611_0_47" descr=""/>
          <p:cNvPicPr/>
          <p:nvPr/>
        </p:nvPicPr>
        <p:blipFill>
          <a:blip r:embed="rId1"/>
          <a:stretch/>
        </p:blipFill>
        <p:spPr>
          <a:xfrm>
            <a:off x="1056600" y="2091240"/>
            <a:ext cx="6639120" cy="2252520"/>
          </a:xfrm>
          <a:prstGeom prst="rect">
            <a:avLst/>
          </a:prstGeom>
          <a:ln w="0">
            <a:noFill/>
          </a:ln>
        </p:spPr>
      </p:pic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WGAN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8" name="Google Shape;366;g13f0bf72611_0_57" descr=""/>
          <p:cNvPicPr/>
          <p:nvPr/>
        </p:nvPicPr>
        <p:blipFill>
          <a:blip r:embed="rId1"/>
          <a:srcRect l="1531" t="0" r="3914" b="0"/>
          <a:stretch/>
        </p:blipFill>
        <p:spPr>
          <a:xfrm>
            <a:off x="100080" y="1449000"/>
            <a:ext cx="8946000" cy="2317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Google Shape;372;g13f0bf72611_0_77"/>
          <p:cNvSpPr/>
          <p:nvPr/>
        </p:nvSpPr>
        <p:spPr>
          <a:xfrm>
            <a:off x="1231560" y="1307880"/>
            <a:ext cx="4261680" cy="132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500" spc="-1" strike="noStrike">
                <a:solidFill>
                  <a:srgbClr val="292929"/>
                </a:solidFill>
                <a:latin typeface="Georgia"/>
                <a:ea typeface="Georgia"/>
              </a:rPr>
              <a:t>WGAN aplica un mecanismo muy sencillo para restringir el valor máximo del peso en</a:t>
            </a:r>
            <a:r>
              <a:rPr b="1" lang="es" sz="1500" spc="-1" strike="noStrike">
                <a:solidFill>
                  <a:srgbClr val="292929"/>
                </a:solidFill>
                <a:latin typeface="Georgia"/>
                <a:ea typeface="Georgia"/>
              </a:rPr>
              <a:t> f</a:t>
            </a:r>
            <a:endParaRPr b="0" lang="es-AR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1500" spc="-1" strike="noStrike">
              <a:latin typeface="Arial"/>
            </a:endParaRPr>
          </a:p>
        </p:txBody>
      </p:sp>
      <p:pic>
        <p:nvPicPr>
          <p:cNvPr id="221" name="Google Shape;373;g13f0bf72611_0_77" descr=""/>
          <p:cNvPicPr/>
          <p:nvPr/>
        </p:nvPicPr>
        <p:blipFill>
          <a:blip r:embed="rId1"/>
          <a:srcRect l="7424" t="0" r="48855" b="0"/>
          <a:stretch/>
        </p:blipFill>
        <p:spPr>
          <a:xfrm>
            <a:off x="861480" y="2333520"/>
            <a:ext cx="4879800" cy="781200"/>
          </a:xfrm>
          <a:prstGeom prst="rect">
            <a:avLst/>
          </a:prstGeom>
          <a:ln w="0">
            <a:noFill/>
          </a:ln>
        </p:spPr>
      </p:pic>
      <p:sp>
        <p:nvSpPr>
          <p:cNvPr id="222" name="Google Shape;374;g13f0bf72611_0_77"/>
          <p:cNvSpPr/>
          <p:nvPr/>
        </p:nvSpPr>
        <p:spPr>
          <a:xfrm>
            <a:off x="4926240" y="3090960"/>
            <a:ext cx="3748320" cy="140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i="1" lang="es" sz="2000" spc="-1" strike="noStrike">
                <a:solidFill>
                  <a:srgbClr val="292929"/>
                </a:solidFill>
                <a:latin typeface="Georgia"/>
                <a:ea typeface="Georgia"/>
              </a:rPr>
              <a:t>"Weight clipping is a clearly terrible way to enforce a Lipschitz constraint"</a:t>
            </a:r>
            <a:endParaRPr b="0" lang="es-AR" sz="20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Weight Clipping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106;g105f3e89171_0_11" descr=""/>
          <p:cNvPicPr/>
          <p:nvPr/>
        </p:nvPicPr>
        <p:blipFill>
          <a:blip r:embed="rId1"/>
          <a:stretch/>
        </p:blipFill>
        <p:spPr>
          <a:xfrm>
            <a:off x="1618200" y="675000"/>
            <a:ext cx="5907240" cy="4272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6" name="Google Shape;382;g13f0bf72611_0_82" descr=""/>
          <p:cNvPicPr/>
          <p:nvPr/>
        </p:nvPicPr>
        <p:blipFill>
          <a:blip r:embed="rId1"/>
          <a:stretch/>
        </p:blipFill>
        <p:spPr>
          <a:xfrm>
            <a:off x="631440" y="887760"/>
            <a:ext cx="6483600" cy="3820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Desventaja del Weight Clipping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8" name="Google Shape;388;g13f0bf72611_0_92" descr=""/>
          <p:cNvPicPr/>
          <p:nvPr/>
        </p:nvPicPr>
        <p:blipFill>
          <a:blip r:embed="rId1"/>
          <a:stretch/>
        </p:blipFill>
        <p:spPr>
          <a:xfrm>
            <a:off x="596520" y="1236240"/>
            <a:ext cx="6889680" cy="3820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Muestreo uniforme para cálculo de gradiente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0" name="Google Shape;394;g13f0bf72611_0_97" descr=""/>
          <p:cNvPicPr/>
          <p:nvPr/>
        </p:nvPicPr>
        <p:blipFill>
          <a:blip r:embed="rId1"/>
          <a:srcRect l="14662" t="0" r="11711" b="0"/>
          <a:stretch/>
        </p:blipFill>
        <p:spPr>
          <a:xfrm>
            <a:off x="891720" y="1783080"/>
            <a:ext cx="7426800" cy="1051560"/>
          </a:xfrm>
          <a:prstGeom prst="rect">
            <a:avLst/>
          </a:prstGeom>
          <a:ln w="0">
            <a:noFill/>
          </a:ln>
        </p:spPr>
      </p:pic>
      <p:pic>
        <p:nvPicPr>
          <p:cNvPr id="231" name="Google Shape;395;g13f0bf72611_0_97" descr=""/>
          <p:cNvPicPr/>
          <p:nvPr/>
        </p:nvPicPr>
        <p:blipFill>
          <a:blip r:embed="rId2"/>
          <a:stretch/>
        </p:blipFill>
        <p:spPr>
          <a:xfrm>
            <a:off x="152280" y="2987640"/>
            <a:ext cx="8838720" cy="738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400;g13f0bf72611_0_102" descr=""/>
          <p:cNvPicPr/>
          <p:nvPr/>
        </p:nvPicPr>
        <p:blipFill>
          <a:blip r:embed="rId1"/>
          <a:stretch/>
        </p:blipFill>
        <p:spPr>
          <a:xfrm>
            <a:off x="152280" y="887760"/>
            <a:ext cx="7333920" cy="3904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5" name="Google Shape;407;g13f0bf72611_0_107" descr=""/>
          <p:cNvPicPr/>
          <p:nvPr/>
        </p:nvPicPr>
        <p:blipFill>
          <a:blip r:embed="rId1"/>
          <a:stretch/>
        </p:blipFill>
        <p:spPr>
          <a:xfrm>
            <a:off x="152280" y="1497600"/>
            <a:ext cx="8838720" cy="3484800"/>
          </a:xfrm>
          <a:prstGeom prst="rect">
            <a:avLst/>
          </a:prstGeom>
          <a:ln w="0">
            <a:noFill/>
          </a:ln>
        </p:spPr>
      </p:pic>
      <p:sp>
        <p:nvSpPr>
          <p:cNvPr id="236" name="PlaceHolder 3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Comparacion de metodos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Comparacion de metodos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8" name="Google Shape;414;g13f0bf72611_0_122" descr=""/>
          <p:cNvPicPr/>
          <p:nvPr/>
        </p:nvPicPr>
        <p:blipFill>
          <a:blip r:embed="rId1"/>
          <a:stretch/>
        </p:blipFill>
        <p:spPr>
          <a:xfrm>
            <a:off x="148320" y="2135880"/>
            <a:ext cx="8838720" cy="207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0" name="Google Shape;420;g105f3e89171_0_343" descr=""/>
          <p:cNvPicPr/>
          <p:nvPr/>
        </p:nvPicPr>
        <p:blipFill>
          <a:blip r:embed="rId1"/>
          <a:stretch/>
        </p:blipFill>
        <p:spPr>
          <a:xfrm>
            <a:off x="330480" y="1248480"/>
            <a:ext cx="8523360" cy="3453480"/>
          </a:xfrm>
          <a:prstGeom prst="rect">
            <a:avLst/>
          </a:prstGeom>
          <a:ln w="0">
            <a:noFill/>
          </a:ln>
        </p:spPr>
      </p:pic>
      <p:sp>
        <p:nvSpPr>
          <p:cNvPr id="241" name="PlaceHolder 2"/>
          <p:cNvSpPr>
            <a:spLocks noGrp="1"/>
          </p:cNvSpPr>
          <p:nvPr>
            <p:ph type="title"/>
          </p:nvPr>
        </p:nvSpPr>
        <p:spPr>
          <a:xfrm>
            <a:off x="727560" y="5482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Evolucion a traves de los años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Conditional GAN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3" name="Google Shape;427;g13f0bf72611_0_127" descr="cbb429365310050393.png"/>
          <p:cNvPicPr/>
          <p:nvPr/>
        </p:nvPicPr>
        <p:blipFill>
          <a:blip r:embed="rId1"/>
          <a:srcRect l="0" t="1723" r="0" b="63797"/>
          <a:stretch/>
        </p:blipFill>
        <p:spPr>
          <a:xfrm>
            <a:off x="4231800" y="1994040"/>
            <a:ext cx="4793040" cy="1214640"/>
          </a:xfrm>
          <a:prstGeom prst="rect">
            <a:avLst/>
          </a:prstGeom>
          <a:ln w="0">
            <a:noFill/>
          </a:ln>
        </p:spPr>
      </p:pic>
      <p:pic>
        <p:nvPicPr>
          <p:cNvPr id="244" name="Google Shape;428;g13f0bf72611_0_127" descr="cbb429365310050393.png"/>
          <p:cNvPicPr/>
          <p:nvPr/>
        </p:nvPicPr>
        <p:blipFill>
          <a:blip r:embed="rId2"/>
          <a:srcRect l="9233" t="37479" r="7484" b="16041"/>
          <a:stretch/>
        </p:blipFill>
        <p:spPr>
          <a:xfrm>
            <a:off x="104760" y="1657080"/>
            <a:ext cx="3991680" cy="1662840"/>
          </a:xfrm>
          <a:prstGeom prst="rect">
            <a:avLst/>
          </a:prstGeom>
          <a:ln w="0">
            <a:noFill/>
          </a:ln>
        </p:spPr>
      </p:pic>
      <p:pic>
        <p:nvPicPr>
          <p:cNvPr id="245" name="Google Shape;429;g13f0bf72611_0_127" descr=""/>
          <p:cNvPicPr/>
          <p:nvPr/>
        </p:nvPicPr>
        <p:blipFill>
          <a:blip r:embed="rId3"/>
          <a:stretch/>
        </p:blipFill>
        <p:spPr>
          <a:xfrm>
            <a:off x="152280" y="3377520"/>
            <a:ext cx="6629040" cy="440640"/>
          </a:xfrm>
          <a:prstGeom prst="rect">
            <a:avLst/>
          </a:prstGeom>
          <a:ln w="0">
            <a:noFill/>
          </a:ln>
        </p:spPr>
      </p:pic>
      <p:sp>
        <p:nvSpPr>
          <p:cNvPr id="246" name="Google Shape;430;g13f0bf72611_0_127"/>
          <p:cNvSpPr/>
          <p:nvPr/>
        </p:nvSpPr>
        <p:spPr>
          <a:xfrm>
            <a:off x="4231800" y="4064760"/>
            <a:ext cx="479880" cy="3823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eeece1"/>
          </a:solidFill>
          <a:ln w="9525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47" name="Google Shape;431;g13f0bf72611_0_127" descr=""/>
          <p:cNvPicPr/>
          <p:nvPr/>
        </p:nvPicPr>
        <p:blipFill>
          <a:blip r:embed="rId4"/>
          <a:stretch/>
        </p:blipFill>
        <p:spPr>
          <a:xfrm>
            <a:off x="152280" y="4617720"/>
            <a:ext cx="6629040" cy="372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Ejemplo de programación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729360" y="13932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Revisar repositorio: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s" sz="1300" spc="-1" strike="noStrike" u="sng">
                <a:solidFill>
                  <a:srgbClr val="1c3678"/>
                </a:solidFill>
                <a:uFillTx/>
                <a:latin typeface="Lato"/>
                <a:ea typeface="Lato"/>
                <a:hlinkClick r:id="rId1"/>
              </a:rPr>
              <a:t>https://github.com/LynnHo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s" sz="1300" spc="-1" strike="noStrike" u="sng">
                <a:solidFill>
                  <a:srgbClr val="1c3678"/>
                </a:solidFill>
                <a:uFillTx/>
                <a:latin typeface="Lato"/>
                <a:ea typeface="Lato"/>
                <a:hlinkClick r:id="rId2"/>
              </a:rPr>
              <a:t>http://gaugan.org/gaugan2/</a:t>
            </a: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 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Evaluacion de Generadores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1" name="Google Shape;443;g13f0bf72611_0_137" descr=""/>
          <p:cNvPicPr/>
          <p:nvPr/>
        </p:nvPicPr>
        <p:blipFill>
          <a:blip r:embed="rId1"/>
          <a:stretch/>
        </p:blipFill>
        <p:spPr>
          <a:xfrm>
            <a:off x="1051200" y="1416600"/>
            <a:ext cx="6857640" cy="3476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111;g105f3e89171_0_372" descr=""/>
          <p:cNvPicPr/>
          <p:nvPr/>
        </p:nvPicPr>
        <p:blipFill>
          <a:blip r:embed="rId1"/>
          <a:stretch/>
        </p:blipFill>
        <p:spPr>
          <a:xfrm>
            <a:off x="1054440" y="1325880"/>
            <a:ext cx="6423120" cy="3595320"/>
          </a:xfrm>
          <a:prstGeom prst="rect">
            <a:avLst/>
          </a:prstGeom>
          <a:ln w="0">
            <a:noFill/>
          </a:ln>
        </p:spPr>
      </p:pic>
      <p:sp>
        <p:nvSpPr>
          <p:cNvPr id="96" name="Google Shape;112;g105f3e89171_0_372"/>
          <p:cNvSpPr/>
          <p:nvPr/>
        </p:nvSpPr>
        <p:spPr>
          <a:xfrm>
            <a:off x="385560" y="567720"/>
            <a:ext cx="6958080" cy="57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¿Qué aprenden las ConvNets?</a:t>
            </a:r>
            <a:endParaRPr b="0" lang="es-AR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Inception Score (IS)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/>
          </p:nvPr>
        </p:nvSpPr>
        <p:spPr>
          <a:xfrm>
            <a:off x="729360" y="1382400"/>
            <a:ext cx="3966120" cy="2957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Esta métrica toma su nombre de la red neuronal Inception, ya que utiliza un modelo pre entrenado de esta red para estimar que tan bien funciona un generador.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Para ellos se calculan las salidas del clasificador para un conjunto de muestras representativo de mi generador.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El clasificador debe tener entre sus clases aquellas comprendidas entre las que puede generar el generador.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Google Shape;450;g13f0dbd458f_0_9"/>
          <p:cNvSpPr/>
          <p:nvPr/>
        </p:nvSpPr>
        <p:spPr>
          <a:xfrm>
            <a:off x="710280" y="4831200"/>
            <a:ext cx="7723080" cy="66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5000"/>
              </a:lnSpc>
              <a:spcBef>
                <a:spcPts val="2401"/>
              </a:spcBef>
              <a:buNone/>
              <a:tabLst>
                <a:tab algn="l" pos="0"/>
              </a:tabLst>
            </a:pPr>
            <a:r>
              <a:rPr b="0" lang="es" sz="1100" spc="-1" strike="noStrike">
                <a:solidFill>
                  <a:srgbClr val="000000"/>
                </a:solidFill>
                <a:latin typeface="Lato"/>
                <a:ea typeface="Lato"/>
              </a:rPr>
              <a:t>“</a:t>
            </a:r>
            <a:r>
              <a:rPr b="0" lang="es" sz="1100" spc="-1" strike="noStrike">
                <a:solidFill>
                  <a:srgbClr val="000000"/>
                </a:solidFill>
                <a:latin typeface="Lato"/>
                <a:ea typeface="Lato"/>
              </a:rPr>
              <a:t>Improved Techniques for Training GANs”, </a:t>
            </a:r>
            <a:r>
              <a:rPr b="0" lang="es" sz="1100" spc="-1" strike="noStrike" u="sng">
                <a:solidFill>
                  <a:srgbClr val="1c3678"/>
                </a:solidFill>
                <a:uFillTx/>
                <a:latin typeface="Lato"/>
                <a:ea typeface="Lato"/>
                <a:hlinkClick r:id="rId1"/>
              </a:rPr>
              <a:t>Link</a:t>
            </a:r>
            <a:endParaRPr b="0" lang="es-AR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endParaRPr b="0" lang="es-AR" sz="1400" spc="-1" strike="noStrike">
              <a:latin typeface="Arial"/>
            </a:endParaRPr>
          </a:p>
        </p:txBody>
      </p:sp>
      <p:pic>
        <p:nvPicPr>
          <p:cNvPr id="255" name="Google Shape;451;g13f0dbd458f_0_9" descr=""/>
          <p:cNvPicPr/>
          <p:nvPr/>
        </p:nvPicPr>
        <p:blipFill>
          <a:blip r:embed="rId2"/>
          <a:stretch/>
        </p:blipFill>
        <p:spPr>
          <a:xfrm>
            <a:off x="5360760" y="505440"/>
            <a:ext cx="3090960" cy="1094400"/>
          </a:xfrm>
          <a:prstGeom prst="rect">
            <a:avLst/>
          </a:prstGeom>
          <a:ln w="0">
            <a:noFill/>
          </a:ln>
        </p:spPr>
      </p:pic>
      <p:pic>
        <p:nvPicPr>
          <p:cNvPr id="256" name="Google Shape;452;g13f0dbd458f_0_9" descr=""/>
          <p:cNvPicPr/>
          <p:nvPr/>
        </p:nvPicPr>
        <p:blipFill>
          <a:blip r:embed="rId3"/>
          <a:stretch/>
        </p:blipFill>
        <p:spPr>
          <a:xfrm>
            <a:off x="5360760" y="1756800"/>
            <a:ext cx="3057120" cy="1010160"/>
          </a:xfrm>
          <a:prstGeom prst="rect">
            <a:avLst/>
          </a:prstGeom>
          <a:ln w="0">
            <a:noFill/>
          </a:ln>
        </p:spPr>
      </p:pic>
      <p:pic>
        <p:nvPicPr>
          <p:cNvPr id="257" name="Google Shape;453;g13f0dbd458f_0_9" descr=""/>
          <p:cNvPicPr/>
          <p:nvPr/>
        </p:nvPicPr>
        <p:blipFill>
          <a:blip r:embed="rId4"/>
          <a:stretch/>
        </p:blipFill>
        <p:spPr>
          <a:xfrm>
            <a:off x="3674160" y="3527280"/>
            <a:ext cx="5397840" cy="1491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/>
          </p:nvPr>
        </p:nvSpPr>
        <p:spPr>
          <a:xfrm>
            <a:off x="727560" y="137304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El punto final consiste en comparar estas distribuciones y combinarlas en una sola métrica.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Esto lo hacemos a partir de la divergencia de Kullback-Leibler.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Inception Score (IS)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0" name="Google Shape;460;g13f0dbd458f_0_49" descr=""/>
          <p:cNvPicPr/>
          <p:nvPr/>
        </p:nvPicPr>
        <p:blipFill>
          <a:blip r:embed="rId1"/>
          <a:stretch/>
        </p:blipFill>
        <p:spPr>
          <a:xfrm>
            <a:off x="858240" y="2759400"/>
            <a:ext cx="5447880" cy="875880"/>
          </a:xfrm>
          <a:prstGeom prst="rect">
            <a:avLst/>
          </a:prstGeom>
          <a:ln w="0">
            <a:noFill/>
          </a:ln>
        </p:spPr>
      </p:pic>
      <p:pic>
        <p:nvPicPr>
          <p:cNvPr id="261" name="Google Shape;461;g13f0dbd458f_0_49" descr=""/>
          <p:cNvPicPr/>
          <p:nvPr/>
        </p:nvPicPr>
        <p:blipFill>
          <a:blip r:embed="rId2"/>
          <a:stretch/>
        </p:blipFill>
        <p:spPr>
          <a:xfrm>
            <a:off x="1143000" y="2096640"/>
            <a:ext cx="2962080" cy="74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3" name="Google Shape;467;g13f0dbd458f_0_19" descr=""/>
          <p:cNvPicPr/>
          <p:nvPr/>
        </p:nvPicPr>
        <p:blipFill>
          <a:blip r:embed="rId1"/>
          <a:stretch/>
        </p:blipFill>
        <p:spPr>
          <a:xfrm>
            <a:off x="240480" y="1645920"/>
            <a:ext cx="8519760" cy="2721240"/>
          </a:xfrm>
          <a:prstGeom prst="rect">
            <a:avLst/>
          </a:prstGeom>
          <a:ln w="0">
            <a:noFill/>
          </a:ln>
        </p:spPr>
      </p:pic>
      <p:sp>
        <p:nvSpPr>
          <p:cNvPr id="264" name="PlaceHolder 2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Inception Score (IS)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Google Shape;469;g13f0dbd458f_0_19"/>
          <p:cNvSpPr/>
          <p:nvPr/>
        </p:nvSpPr>
        <p:spPr>
          <a:xfrm>
            <a:off x="495360" y="4580280"/>
            <a:ext cx="7843680" cy="27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38240" bIns="1382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900" spc="-1" strike="noStrike" u="sng">
                <a:solidFill>
                  <a:srgbClr val="1c3678"/>
                </a:solidFill>
                <a:uFillTx/>
                <a:latin typeface="Lato"/>
                <a:ea typeface="Lato"/>
                <a:hlinkClick r:id="rId2"/>
              </a:rPr>
              <a:t>https://medium.com/octavian-ai/a-simple-explanation-of-the-inception-score-372dff6a8c7a</a:t>
            </a:r>
            <a:r>
              <a:rPr b="0" lang="es" sz="900" spc="-1" strike="noStrike">
                <a:solidFill>
                  <a:srgbClr val="000000"/>
                </a:solidFill>
                <a:latin typeface="Lato"/>
                <a:ea typeface="Lato"/>
              </a:rPr>
              <a:t> </a:t>
            </a:r>
            <a:endParaRPr b="0" lang="es-AR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/>
          </p:nvPr>
        </p:nvSpPr>
        <p:spPr>
          <a:xfrm>
            <a:off x="729360" y="1424880"/>
            <a:ext cx="7688520" cy="2914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Limitaciones: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La métrica está limitada a aquellas clases que la red Inception está entrenada para clasificar.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298440">
              <a:lnSpc>
                <a:spcPct val="115000"/>
              </a:lnSpc>
              <a:buClr>
                <a:srgbClr val="595959"/>
              </a:buClr>
              <a:buFont typeface="Lato"/>
              <a:buAutoNum type="alphaLcPeriod"/>
              <a:tabLst>
                <a:tab algn="l" pos="0"/>
              </a:tabLst>
            </a:pPr>
            <a:r>
              <a:rPr b="0" lang="es" sz="1100" spc="-1" strike="noStrike">
                <a:solidFill>
                  <a:srgbClr val="595959"/>
                </a:solidFill>
                <a:latin typeface="Lato"/>
                <a:ea typeface="Lato"/>
              </a:rPr>
              <a:t>Si el generador está aprendiendo a generar algo no presente en las clases de salida de Inception, el IS será siempre bajo.</a:t>
            </a:r>
            <a:endParaRPr b="0" lang="es-AR" sz="11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298440">
              <a:lnSpc>
                <a:spcPct val="115000"/>
              </a:lnSpc>
              <a:buClr>
                <a:srgbClr val="595959"/>
              </a:buClr>
              <a:buFont typeface="Lato"/>
              <a:buAutoNum type="alphaLcPeriod"/>
              <a:tabLst>
                <a:tab algn="l" pos="0"/>
              </a:tabLst>
            </a:pPr>
            <a:r>
              <a:rPr b="0" lang="es" sz="1100" spc="-1" strike="noStrike">
                <a:solidFill>
                  <a:srgbClr val="595959"/>
                </a:solidFill>
                <a:latin typeface="Lato"/>
                <a:ea typeface="Lato"/>
              </a:rPr>
              <a:t>Si el generador está aprendiendo a generar algo con etiquetas más específicas que las de Inception, el IS será siempre bajo.</a:t>
            </a:r>
            <a:endParaRPr b="0" lang="es-AR" sz="11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Si el generador genera una única imagen por clase, repitiendo muchas veces la misma imagen, el IS será alto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Si el generador memoriza los datos de entrenamiento y los repite, el IS será alto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Inception Score (IS)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Frechet Inception Distance (FID)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729360" y="1362960"/>
            <a:ext cx="7688520" cy="29768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El FID intenta sobreponerse a las desventajas que presenta el IS, evaluando la similitud entre las imágenes generadas y las imágenes reales.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s" sz="1300" spc="-1" strike="noStrike">
                <a:solidFill>
                  <a:srgbClr val="595959"/>
                </a:solidFill>
                <a:latin typeface="Lato"/>
                <a:ea typeface="Lato"/>
              </a:rPr>
              <a:t>Para eso se utiliza la misma red Inception, pero esta vez se elimina la capa de clasificación y se toman las activaciones de las 2048 features que genera la red. Estas son analizadas estadísticamente a través del cálculo de la media y la covarianza de las mismas a través de las diferentes imágenes. Generadas y reales por separado.</a:t>
            </a: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Google Shape;482;g13f0dbd458f_0_14"/>
          <p:cNvSpPr/>
          <p:nvPr/>
        </p:nvSpPr>
        <p:spPr>
          <a:xfrm>
            <a:off x="694440" y="4573440"/>
            <a:ext cx="7723080" cy="66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5000"/>
              </a:lnSpc>
              <a:spcBef>
                <a:spcPts val="2401"/>
              </a:spcBef>
              <a:buNone/>
              <a:tabLst>
                <a:tab algn="l" pos="0"/>
              </a:tabLst>
            </a:pPr>
            <a:r>
              <a:rPr b="0" lang="es" sz="1100" spc="-1" strike="noStrike">
                <a:solidFill>
                  <a:srgbClr val="000000"/>
                </a:solidFill>
                <a:latin typeface="Lato"/>
                <a:ea typeface="Lato"/>
              </a:rPr>
              <a:t>“</a:t>
            </a:r>
            <a:r>
              <a:rPr b="0" lang="es" sz="1100" spc="-1" strike="noStrike">
                <a:solidFill>
                  <a:srgbClr val="000000"/>
                </a:solidFill>
                <a:latin typeface="Arial"/>
                <a:ea typeface="Arial"/>
              </a:rPr>
              <a:t>GANs Trained by a Two Time-Scale Update Rule Converge to a Local Nash Equilibrium</a:t>
            </a:r>
            <a:r>
              <a:rPr b="0" lang="es" sz="1100" spc="-1" strike="noStrike">
                <a:solidFill>
                  <a:srgbClr val="000000"/>
                </a:solidFill>
                <a:latin typeface="Lato"/>
                <a:ea typeface="Lato"/>
              </a:rPr>
              <a:t>”, </a:t>
            </a:r>
            <a:r>
              <a:rPr b="0" lang="es" sz="1100" spc="-1" strike="noStrike" u="sng">
                <a:solidFill>
                  <a:srgbClr val="1c3678"/>
                </a:solidFill>
                <a:uFillTx/>
                <a:latin typeface="Lato"/>
                <a:ea typeface="Lato"/>
                <a:hlinkClick r:id="rId1"/>
              </a:rPr>
              <a:t>Link</a:t>
            </a:r>
            <a:endParaRPr b="0" lang="es-AR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endParaRPr b="0" lang="es-AR" sz="1400" spc="-1" strike="noStrike">
              <a:latin typeface="Arial"/>
            </a:endParaRPr>
          </a:p>
        </p:txBody>
      </p:sp>
      <p:pic>
        <p:nvPicPr>
          <p:cNvPr id="271" name="Google Shape;483;g13f0dbd458f_0_14" descr=""/>
          <p:cNvPicPr/>
          <p:nvPr/>
        </p:nvPicPr>
        <p:blipFill>
          <a:blip r:embed="rId2"/>
          <a:stretch/>
        </p:blipFill>
        <p:spPr>
          <a:xfrm>
            <a:off x="1235160" y="3272040"/>
            <a:ext cx="6816240" cy="462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27560" y="580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Otras aplicaciones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4" name="Google Shape;490;g13f0dbd458f_0_24" descr=""/>
          <p:cNvPicPr/>
          <p:nvPr/>
        </p:nvPicPr>
        <p:blipFill>
          <a:blip r:embed="rId1"/>
          <a:stretch/>
        </p:blipFill>
        <p:spPr>
          <a:xfrm>
            <a:off x="950040" y="1328760"/>
            <a:ext cx="7049880" cy="3706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Aprendizaje semi supervisado con GAN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Google Shape;496;g13f0bf72611_0_132"/>
          <p:cNvSpPr/>
          <p:nvPr/>
        </p:nvSpPr>
        <p:spPr>
          <a:xfrm>
            <a:off x="236520" y="5069520"/>
            <a:ext cx="8320680" cy="2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7" name="Google Shape;497;g13f0bf72611_0_132" descr="GANs.png"/>
          <p:cNvPicPr/>
          <p:nvPr/>
        </p:nvPicPr>
        <p:blipFill>
          <a:blip r:embed="rId1"/>
          <a:stretch/>
        </p:blipFill>
        <p:spPr>
          <a:xfrm>
            <a:off x="1236600" y="1049040"/>
            <a:ext cx="7135560" cy="2229840"/>
          </a:xfrm>
          <a:prstGeom prst="rect">
            <a:avLst/>
          </a:prstGeom>
          <a:ln w="0">
            <a:noFill/>
          </a:ln>
        </p:spPr>
      </p:pic>
      <p:pic>
        <p:nvPicPr>
          <p:cNvPr id="278" name="Google Shape;498;g13f0bf72611_0_132" descr=""/>
          <p:cNvPicPr/>
          <p:nvPr/>
        </p:nvPicPr>
        <p:blipFill>
          <a:blip r:embed="rId2"/>
          <a:stretch/>
        </p:blipFill>
        <p:spPr>
          <a:xfrm>
            <a:off x="5425200" y="3687120"/>
            <a:ext cx="2076840" cy="1131120"/>
          </a:xfrm>
          <a:prstGeom prst="rect">
            <a:avLst/>
          </a:prstGeom>
          <a:ln w="0">
            <a:noFill/>
          </a:ln>
        </p:spPr>
      </p:pic>
      <p:pic>
        <p:nvPicPr>
          <p:cNvPr id="279" name="Google Shape;499;g13f0bf72611_0_132" descr=""/>
          <p:cNvPicPr/>
          <p:nvPr/>
        </p:nvPicPr>
        <p:blipFill>
          <a:blip r:embed="rId3"/>
          <a:stretch/>
        </p:blipFill>
        <p:spPr>
          <a:xfrm>
            <a:off x="3321000" y="3687120"/>
            <a:ext cx="1665360" cy="1223640"/>
          </a:xfrm>
          <a:prstGeom prst="rect">
            <a:avLst/>
          </a:prstGeom>
          <a:ln w="0">
            <a:noFill/>
          </a:ln>
        </p:spPr>
      </p:pic>
      <p:sp>
        <p:nvSpPr>
          <p:cNvPr id="280" name="Google Shape;500;g13f0bf72611_0_132"/>
          <p:cNvSpPr/>
          <p:nvPr/>
        </p:nvSpPr>
        <p:spPr>
          <a:xfrm>
            <a:off x="4986360" y="4299120"/>
            <a:ext cx="3484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1f497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Google Shape;501;g13f0bf72611_0_132"/>
          <p:cNvSpPr/>
          <p:nvPr/>
        </p:nvSpPr>
        <p:spPr>
          <a:xfrm>
            <a:off x="6318720" y="2957400"/>
            <a:ext cx="564120" cy="64656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eeece1"/>
          </a:solidFill>
          <a:ln w="9525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82" name="Google Shape;502;g13f0bf72611_0_132" descr=""/>
          <p:cNvPicPr/>
          <p:nvPr/>
        </p:nvPicPr>
        <p:blipFill>
          <a:blip r:embed="rId4"/>
          <a:stretch/>
        </p:blipFill>
        <p:spPr>
          <a:xfrm>
            <a:off x="7941240" y="3554640"/>
            <a:ext cx="316800" cy="1410120"/>
          </a:xfrm>
          <a:prstGeom prst="rect">
            <a:avLst/>
          </a:prstGeom>
          <a:ln w="0">
            <a:noFill/>
          </a:ln>
        </p:spPr>
      </p:pic>
      <p:sp>
        <p:nvSpPr>
          <p:cNvPr id="283" name="Google Shape;503;g13f0bf72611_0_132"/>
          <p:cNvSpPr/>
          <p:nvPr/>
        </p:nvSpPr>
        <p:spPr>
          <a:xfrm flipH="1">
            <a:off x="7332840" y="3604320"/>
            <a:ext cx="626760" cy="596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Google Shape;504;g13f0bf72611_0_132"/>
          <p:cNvSpPr/>
          <p:nvPr/>
        </p:nvSpPr>
        <p:spPr>
          <a:xfrm rot="10800000">
            <a:off x="7333920" y="4349880"/>
            <a:ext cx="645840" cy="576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Google Shape;505;g13f0bf72611_0_132"/>
          <p:cNvSpPr/>
          <p:nvPr/>
        </p:nvSpPr>
        <p:spPr>
          <a:xfrm>
            <a:off x="86040" y="4247280"/>
            <a:ext cx="2522160" cy="66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600" spc="-1" strike="noStrike">
                <a:solidFill>
                  <a:srgbClr val="666666"/>
                </a:solidFill>
                <a:latin typeface="Lato"/>
                <a:ea typeface="Lato"/>
              </a:rPr>
              <a:t>Entrenamiento Supervisado</a:t>
            </a:r>
            <a:endParaRPr b="0" lang="es-AR" sz="1600" spc="-1" strike="noStrike">
              <a:latin typeface="Arial"/>
            </a:endParaRPr>
          </a:p>
        </p:txBody>
      </p:sp>
      <p:sp>
        <p:nvSpPr>
          <p:cNvPr id="286" name="Google Shape;506;g13f0bf72611_0_132"/>
          <p:cNvSpPr/>
          <p:nvPr/>
        </p:nvSpPr>
        <p:spPr>
          <a:xfrm>
            <a:off x="158040" y="1371240"/>
            <a:ext cx="2522160" cy="66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600" spc="-1" strike="noStrike">
                <a:solidFill>
                  <a:srgbClr val="666666"/>
                </a:solidFill>
                <a:latin typeface="Lato"/>
                <a:ea typeface="Lato"/>
              </a:rPr>
              <a:t>Entrenamiento No Supervisado</a:t>
            </a:r>
            <a:endParaRPr b="0" lang="es-AR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681840" y="53820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Cycle GAN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9" name="Google Shape;513;g13f0dbd458f_0_29" descr=""/>
          <p:cNvPicPr/>
          <p:nvPr/>
        </p:nvPicPr>
        <p:blipFill>
          <a:blip r:embed="rId1"/>
          <a:stretch/>
        </p:blipFill>
        <p:spPr>
          <a:xfrm>
            <a:off x="4463280" y="1155960"/>
            <a:ext cx="4313880" cy="2158200"/>
          </a:xfrm>
          <a:prstGeom prst="rect">
            <a:avLst/>
          </a:prstGeom>
          <a:ln w="0">
            <a:noFill/>
          </a:ln>
        </p:spPr>
      </p:pic>
      <p:pic>
        <p:nvPicPr>
          <p:cNvPr id="290" name="Google Shape;514;g13f0dbd458f_0_29" descr=""/>
          <p:cNvPicPr/>
          <p:nvPr/>
        </p:nvPicPr>
        <p:blipFill>
          <a:blip r:embed="rId2"/>
          <a:stretch/>
        </p:blipFill>
        <p:spPr>
          <a:xfrm>
            <a:off x="263160" y="2716560"/>
            <a:ext cx="4829400" cy="2480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93" name="Google Shape;521;g105f3e89171_0_358"/>
          <p:cNvGrpSpPr/>
          <p:nvPr/>
        </p:nvGrpSpPr>
        <p:grpSpPr>
          <a:xfrm>
            <a:off x="1895760" y="591840"/>
            <a:ext cx="4942800" cy="4354920"/>
            <a:chOff x="1895760" y="591840"/>
            <a:chExt cx="4942800" cy="4354920"/>
          </a:xfrm>
        </p:grpSpPr>
        <p:pic>
          <p:nvPicPr>
            <p:cNvPr id="294" name="Google Shape;522;g105f3e89171_0_358" descr=""/>
            <p:cNvPicPr/>
            <p:nvPr/>
          </p:nvPicPr>
          <p:blipFill>
            <a:blip r:embed="rId1"/>
            <a:stretch/>
          </p:blipFill>
          <p:spPr>
            <a:xfrm>
              <a:off x="1895760" y="591840"/>
              <a:ext cx="2026080" cy="20775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95" name="Google Shape;523;g105f3e89171_0_358" descr=""/>
            <p:cNvPicPr/>
            <p:nvPr/>
          </p:nvPicPr>
          <p:blipFill>
            <a:blip r:embed="rId2"/>
            <a:stretch/>
          </p:blipFill>
          <p:spPr>
            <a:xfrm>
              <a:off x="4812480" y="591840"/>
              <a:ext cx="2026080" cy="20775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96" name="Google Shape;524;g105f3e89171_0_358" descr=""/>
            <p:cNvPicPr/>
            <p:nvPr/>
          </p:nvPicPr>
          <p:blipFill>
            <a:blip r:embed="rId3"/>
            <a:stretch/>
          </p:blipFill>
          <p:spPr>
            <a:xfrm>
              <a:off x="1895760" y="2869200"/>
              <a:ext cx="2026080" cy="20775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97" name="Google Shape;525;g105f3e89171_0_358" descr=""/>
            <p:cNvPicPr/>
            <p:nvPr/>
          </p:nvPicPr>
          <p:blipFill>
            <a:blip r:embed="rId4"/>
            <a:stretch/>
          </p:blipFill>
          <p:spPr>
            <a:xfrm>
              <a:off x="4812480" y="2810520"/>
              <a:ext cx="2026080" cy="2077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98" name="Google Shape;526;g105f3e89171_0_358"/>
            <p:cNvSpPr/>
            <p:nvPr/>
          </p:nvSpPr>
          <p:spPr>
            <a:xfrm>
              <a:off x="4024440" y="1463040"/>
              <a:ext cx="685440" cy="56628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9" name="Google Shape;527;g105f3e89171_0_358"/>
            <p:cNvSpPr/>
            <p:nvPr/>
          </p:nvSpPr>
          <p:spPr>
            <a:xfrm>
              <a:off x="4024440" y="3624480"/>
              <a:ext cx="685440" cy="56628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00" name="Google Shape;528;g105f3e89171_0_358"/>
          <p:cNvSpPr/>
          <p:nvPr/>
        </p:nvSpPr>
        <p:spPr>
          <a:xfrm>
            <a:off x="77760" y="4876920"/>
            <a:ext cx="882036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</a:rPr>
              <a:t>Jun-Yan Zhu, et al., 2017. </a:t>
            </a: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  <a:hlinkClick r:id="rId5"/>
              </a:rPr>
              <a:t>Unpaired Image-to-Image Translation using Cycle-Consistent Adversarial Networks</a:t>
            </a:r>
            <a:endParaRPr b="0" lang="es-AR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3" name="Google Shape;535;g105f3e89171_0_336" descr=""/>
          <p:cNvPicPr/>
          <p:nvPr/>
        </p:nvPicPr>
        <p:blipFill>
          <a:blip r:embed="rId1"/>
          <a:stretch/>
        </p:blipFill>
        <p:spPr>
          <a:xfrm>
            <a:off x="191880" y="974880"/>
            <a:ext cx="8535600" cy="3830040"/>
          </a:xfrm>
          <a:prstGeom prst="rect">
            <a:avLst/>
          </a:prstGeom>
          <a:ln w="0">
            <a:noFill/>
          </a:ln>
        </p:spPr>
      </p:pic>
      <p:sp>
        <p:nvSpPr>
          <p:cNvPr id="304" name="Google Shape;536;g105f3e89171_0_336"/>
          <p:cNvSpPr/>
          <p:nvPr/>
        </p:nvSpPr>
        <p:spPr>
          <a:xfrm>
            <a:off x="77760" y="4876920"/>
            <a:ext cx="882036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</a:rPr>
              <a:t>Jun-Yan Zhu, et al., 2017. </a:t>
            </a: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  <a:hlinkClick r:id="rId2"/>
              </a:rPr>
              <a:t>Unpaired Image-to-Image Translation using Cycle-Consistent Adversarial Networks</a:t>
            </a:r>
            <a:endParaRPr b="0" lang="es-AR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729360" y="53352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¿Qué aprenden las ConvNets?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19200" y="1345320"/>
            <a:ext cx="7688520" cy="8128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Montserrat"/>
                <a:ea typeface="Montserrat"/>
              </a:rPr>
              <a:t>Mirar patches que maximizan activaciones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Montserrat"/>
                <a:ea typeface="Montserrat"/>
              </a:rPr>
              <a:t>¿Qué pasa en diferentes capas? Se hacen más complejos. Ejemplo de red similar a AlexNet: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s-AR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s-AR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" name="Google Shape;119;g105f3e89171_0_15" descr=""/>
          <p:cNvPicPr/>
          <p:nvPr/>
        </p:nvPicPr>
        <p:blipFill>
          <a:blip r:embed="rId1"/>
          <a:stretch/>
        </p:blipFill>
        <p:spPr>
          <a:xfrm>
            <a:off x="2853000" y="2297160"/>
            <a:ext cx="2458800" cy="2351160"/>
          </a:xfrm>
          <a:prstGeom prst="rect">
            <a:avLst/>
          </a:prstGeom>
          <a:ln w="0">
            <a:noFill/>
          </a:ln>
        </p:spPr>
      </p:pic>
      <p:sp>
        <p:nvSpPr>
          <p:cNvPr id="100" name="Google Shape;120;g105f3e89171_0_15"/>
          <p:cNvSpPr/>
          <p:nvPr/>
        </p:nvSpPr>
        <p:spPr>
          <a:xfrm>
            <a:off x="3753000" y="2070360"/>
            <a:ext cx="517320" cy="15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54080" bIns="1540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800" spc="-1" strike="noStrike">
                <a:solidFill>
                  <a:srgbClr val="000000"/>
                </a:solidFill>
                <a:latin typeface="Lato"/>
                <a:ea typeface="Lato"/>
              </a:rPr>
              <a:t>Capa 2</a:t>
            </a:r>
            <a:endParaRPr b="0" lang="es-AR" sz="800" spc="-1" strike="noStrike">
              <a:latin typeface="Arial"/>
            </a:endParaRPr>
          </a:p>
        </p:txBody>
      </p:sp>
      <p:pic>
        <p:nvPicPr>
          <p:cNvPr id="101" name="Google Shape;121;g105f3e89171_0_15" descr=""/>
          <p:cNvPicPr/>
          <p:nvPr/>
        </p:nvPicPr>
        <p:blipFill>
          <a:blip r:embed="rId2"/>
          <a:stretch/>
        </p:blipFill>
        <p:spPr>
          <a:xfrm>
            <a:off x="215280" y="2373480"/>
            <a:ext cx="2327040" cy="2351160"/>
          </a:xfrm>
          <a:prstGeom prst="rect">
            <a:avLst/>
          </a:prstGeom>
          <a:ln w="0">
            <a:noFill/>
          </a:ln>
        </p:spPr>
      </p:pic>
      <p:sp>
        <p:nvSpPr>
          <p:cNvPr id="102" name="Google Shape;122;g105f3e89171_0_15"/>
          <p:cNvSpPr/>
          <p:nvPr/>
        </p:nvSpPr>
        <p:spPr>
          <a:xfrm>
            <a:off x="1120320" y="2143080"/>
            <a:ext cx="517320" cy="15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54080" bIns="1540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800" spc="-1" strike="noStrike">
                <a:solidFill>
                  <a:srgbClr val="000000"/>
                </a:solidFill>
                <a:latin typeface="Lato"/>
                <a:ea typeface="Lato"/>
              </a:rPr>
              <a:t>Capa 1</a:t>
            </a:r>
            <a:endParaRPr b="0" lang="es-AR" sz="800" spc="-1" strike="noStrike">
              <a:latin typeface="Arial"/>
            </a:endParaRPr>
          </a:p>
        </p:txBody>
      </p:sp>
      <p:pic>
        <p:nvPicPr>
          <p:cNvPr id="103" name="Google Shape;123;g105f3e89171_0_15" descr=""/>
          <p:cNvPicPr/>
          <p:nvPr/>
        </p:nvPicPr>
        <p:blipFill>
          <a:blip r:embed="rId3"/>
          <a:stretch/>
        </p:blipFill>
        <p:spPr>
          <a:xfrm>
            <a:off x="5539680" y="2192040"/>
            <a:ext cx="3195720" cy="2409120"/>
          </a:xfrm>
          <a:prstGeom prst="rect">
            <a:avLst/>
          </a:prstGeom>
          <a:ln w="0">
            <a:noFill/>
          </a:ln>
        </p:spPr>
      </p:pic>
      <p:sp>
        <p:nvSpPr>
          <p:cNvPr id="104" name="Google Shape;124;g105f3e89171_0_15"/>
          <p:cNvSpPr/>
          <p:nvPr/>
        </p:nvSpPr>
        <p:spPr>
          <a:xfrm>
            <a:off x="6878880" y="1917720"/>
            <a:ext cx="517320" cy="15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54080" bIns="1540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800" spc="-1" strike="noStrike">
                <a:solidFill>
                  <a:srgbClr val="000000"/>
                </a:solidFill>
                <a:latin typeface="Lato"/>
                <a:ea typeface="Lato"/>
              </a:rPr>
              <a:t>Capa 3</a:t>
            </a:r>
            <a:endParaRPr b="0" lang="es-AR" sz="800" spc="-1" strike="noStrike">
              <a:latin typeface="Arial"/>
            </a:endParaRPr>
          </a:p>
        </p:txBody>
      </p:sp>
      <p:sp>
        <p:nvSpPr>
          <p:cNvPr id="105" name="Google Shape;125;g105f3e89171_0_15"/>
          <p:cNvSpPr/>
          <p:nvPr/>
        </p:nvSpPr>
        <p:spPr>
          <a:xfrm>
            <a:off x="399240" y="4721400"/>
            <a:ext cx="5731920" cy="5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s" sz="1000" spc="-1" strike="noStrike">
                <a:solidFill>
                  <a:srgbClr val="595959"/>
                </a:solidFill>
                <a:latin typeface="Montserrat"/>
                <a:ea typeface="Montserrat"/>
              </a:rPr>
              <a:t>“</a:t>
            </a:r>
            <a:r>
              <a:rPr b="0" lang="es" sz="1000" spc="-1" strike="noStrike">
                <a:solidFill>
                  <a:srgbClr val="595959"/>
                </a:solidFill>
                <a:latin typeface="Montserrat"/>
                <a:ea typeface="Montserrat"/>
              </a:rPr>
              <a:t>Visualizing and understanding Convolutional Networks”.  </a:t>
            </a:r>
            <a:r>
              <a:rPr b="0" lang="es" sz="1000" spc="-1" strike="noStrike" u="sng">
                <a:solidFill>
                  <a:srgbClr val="1c3678"/>
                </a:solidFill>
                <a:uFillTx/>
                <a:latin typeface="Montserrat"/>
                <a:ea typeface="Montserrat"/>
                <a:hlinkClick r:id="rId4"/>
              </a:rPr>
              <a:t>Link</a:t>
            </a:r>
            <a:endParaRPr b="0" lang="es-AR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687240" y="56880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Evolucion redes GAN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729360" y="1401480"/>
            <a:ext cx="7688520" cy="2938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7" name="Google Shape;543;g105f3e89171_0_321" descr=""/>
          <p:cNvPicPr/>
          <p:nvPr/>
        </p:nvPicPr>
        <p:blipFill>
          <a:blip r:embed="rId1"/>
          <a:stretch/>
        </p:blipFill>
        <p:spPr>
          <a:xfrm>
            <a:off x="4648320" y="2361600"/>
            <a:ext cx="4096800" cy="2304360"/>
          </a:xfrm>
          <a:prstGeom prst="rect">
            <a:avLst/>
          </a:prstGeom>
          <a:ln w="0">
            <a:noFill/>
          </a:ln>
        </p:spPr>
      </p:pic>
      <p:pic>
        <p:nvPicPr>
          <p:cNvPr id="308" name="Google Shape;544;g105f3e89171_0_321" descr=""/>
          <p:cNvPicPr/>
          <p:nvPr/>
        </p:nvPicPr>
        <p:blipFill>
          <a:blip r:embed="rId2"/>
          <a:stretch/>
        </p:blipFill>
        <p:spPr>
          <a:xfrm>
            <a:off x="186480" y="1401480"/>
            <a:ext cx="4571640" cy="2571480"/>
          </a:xfrm>
          <a:prstGeom prst="rect">
            <a:avLst/>
          </a:prstGeom>
          <a:ln w="0">
            <a:noFill/>
          </a:ln>
        </p:spPr>
      </p:pic>
      <p:sp>
        <p:nvSpPr>
          <p:cNvPr id="309" name="Google Shape;545;g105f3e89171_0_321"/>
          <p:cNvSpPr/>
          <p:nvPr/>
        </p:nvSpPr>
        <p:spPr>
          <a:xfrm>
            <a:off x="77760" y="4800600"/>
            <a:ext cx="882036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000" spc="-1" strike="noStrike">
                <a:solidFill>
                  <a:srgbClr val="000000"/>
                </a:solidFill>
                <a:latin typeface="Montserrat"/>
                <a:ea typeface="Montserrat"/>
              </a:rPr>
              <a:t>Egor Zakharov, et al., 2019. Few-Shot Adversarial Learning of Realistic Neural Talking Head Models</a:t>
            </a:r>
            <a:endParaRPr b="0" lang="es-AR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727560" y="60444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Montserrat"/>
                <a:ea typeface="Montserrat"/>
              </a:rPr>
              <a:t>Trabajo Final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30;g105f3e89171_0_26" descr=""/>
          <p:cNvPicPr/>
          <p:nvPr/>
        </p:nvPicPr>
        <p:blipFill>
          <a:blip r:embed="rId1"/>
          <a:srcRect l="0" t="52874" r="0" b="0"/>
          <a:stretch/>
        </p:blipFill>
        <p:spPr>
          <a:xfrm>
            <a:off x="535680" y="2032200"/>
            <a:ext cx="1914840" cy="2224800"/>
          </a:xfrm>
          <a:prstGeom prst="rect">
            <a:avLst/>
          </a:prstGeom>
          <a:ln w="0">
            <a:noFill/>
          </a:ln>
        </p:spPr>
      </p:pic>
      <p:sp>
        <p:nvSpPr>
          <p:cNvPr id="107" name="Google Shape;131;g105f3e89171_0_26"/>
          <p:cNvSpPr/>
          <p:nvPr/>
        </p:nvSpPr>
        <p:spPr>
          <a:xfrm>
            <a:off x="535680" y="1605240"/>
            <a:ext cx="99036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400" spc="-1" strike="noStrike">
                <a:solidFill>
                  <a:srgbClr val="000000"/>
                </a:solidFill>
                <a:latin typeface="Lato"/>
                <a:ea typeface="Lato"/>
              </a:rPr>
              <a:t>Capa 4:</a:t>
            </a:r>
            <a:endParaRPr b="0" lang="es-AR" sz="1400" spc="-1" strike="noStrike">
              <a:latin typeface="Arial"/>
            </a:endParaRPr>
          </a:p>
        </p:txBody>
      </p:sp>
      <p:sp>
        <p:nvSpPr>
          <p:cNvPr id="108" name="Google Shape;132;g105f3e89171_0_26"/>
          <p:cNvSpPr/>
          <p:nvPr/>
        </p:nvSpPr>
        <p:spPr>
          <a:xfrm>
            <a:off x="4284720" y="1605240"/>
            <a:ext cx="99036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" sz="1400" spc="-1" strike="noStrike">
                <a:solidFill>
                  <a:srgbClr val="000000"/>
                </a:solidFill>
                <a:latin typeface="Lato"/>
                <a:ea typeface="Lato"/>
              </a:rPr>
              <a:t>Capa 5:</a:t>
            </a:r>
            <a:endParaRPr b="0" lang="es-AR" sz="1400" spc="-1" strike="noStrike">
              <a:latin typeface="Arial"/>
            </a:endParaRPr>
          </a:p>
        </p:txBody>
      </p:sp>
      <p:pic>
        <p:nvPicPr>
          <p:cNvPr id="109" name="Google Shape;133;g105f3e89171_0_26" descr=""/>
          <p:cNvPicPr/>
          <p:nvPr/>
        </p:nvPicPr>
        <p:blipFill>
          <a:blip r:embed="rId2"/>
          <a:srcRect l="0" t="0" r="0" b="53731"/>
          <a:stretch/>
        </p:blipFill>
        <p:spPr>
          <a:xfrm>
            <a:off x="6688800" y="1957320"/>
            <a:ext cx="1969200" cy="2224800"/>
          </a:xfrm>
          <a:prstGeom prst="rect">
            <a:avLst/>
          </a:prstGeom>
          <a:ln w="0">
            <a:noFill/>
          </a:ln>
        </p:spPr>
      </p:pic>
      <p:sp>
        <p:nvSpPr>
          <p:cNvPr id="110" name="Google Shape;134;g105f3e89171_0_26"/>
          <p:cNvSpPr/>
          <p:nvPr/>
        </p:nvSpPr>
        <p:spPr>
          <a:xfrm>
            <a:off x="399240" y="4721400"/>
            <a:ext cx="5731920" cy="5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s" sz="1000" spc="-1" strike="noStrike">
                <a:solidFill>
                  <a:srgbClr val="595959"/>
                </a:solidFill>
                <a:latin typeface="Montserrat"/>
                <a:ea typeface="Montserrat"/>
              </a:rPr>
              <a:t>“</a:t>
            </a:r>
            <a:r>
              <a:rPr b="0" lang="es" sz="1000" spc="-1" strike="noStrike">
                <a:solidFill>
                  <a:srgbClr val="595959"/>
                </a:solidFill>
                <a:latin typeface="Montserrat"/>
                <a:ea typeface="Montserrat"/>
              </a:rPr>
              <a:t>Visualizing and understanding Convolutional Networks”.  </a:t>
            </a:r>
            <a:r>
              <a:rPr b="0" lang="es" sz="1000" spc="-1" strike="noStrike" u="sng">
                <a:solidFill>
                  <a:srgbClr val="1c3678"/>
                </a:solidFill>
                <a:uFillTx/>
                <a:latin typeface="Montserrat"/>
                <a:ea typeface="Montserrat"/>
                <a:hlinkClick r:id="rId3"/>
              </a:rPr>
              <a:t>Link</a:t>
            </a:r>
            <a:endParaRPr b="0" lang="es-AR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s-AR" sz="1400" spc="-1" strike="noStrike">
              <a:latin typeface="Arial"/>
            </a:endParaRPr>
          </a:p>
        </p:txBody>
      </p:sp>
      <p:pic>
        <p:nvPicPr>
          <p:cNvPr id="111" name="Google Shape;135;g105f3e89171_0_26" descr=""/>
          <p:cNvPicPr/>
          <p:nvPr/>
        </p:nvPicPr>
        <p:blipFill>
          <a:blip r:embed="rId4"/>
          <a:srcRect l="0" t="0" r="0" b="53870"/>
          <a:stretch/>
        </p:blipFill>
        <p:spPr>
          <a:xfrm>
            <a:off x="2450880" y="2055600"/>
            <a:ext cx="1914840" cy="2178000"/>
          </a:xfrm>
          <a:prstGeom prst="rect">
            <a:avLst/>
          </a:prstGeom>
          <a:ln w="0">
            <a:noFill/>
          </a:ln>
        </p:spPr>
      </p:pic>
      <p:pic>
        <p:nvPicPr>
          <p:cNvPr id="112" name="Google Shape;136;g105f3e89171_0_26" descr=""/>
          <p:cNvPicPr/>
          <p:nvPr/>
        </p:nvPicPr>
        <p:blipFill>
          <a:blip r:embed="rId5"/>
          <a:srcRect l="0" t="52664" r="0" b="0"/>
          <a:stretch/>
        </p:blipFill>
        <p:spPr>
          <a:xfrm>
            <a:off x="4764960" y="1957320"/>
            <a:ext cx="1969200" cy="2276280"/>
          </a:xfrm>
          <a:prstGeom prst="rect">
            <a:avLst/>
          </a:prstGeom>
          <a:ln w="0">
            <a:noFill/>
          </a:ln>
        </p:spPr>
      </p:pic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29360" y="53352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¿Qué aprenden las ConvNets?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727560" y="52632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Cómo definir la función de costo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4203000" y="1684440"/>
            <a:ext cx="4722120" cy="588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es" sz="2000" spc="-1" strike="noStrike">
                <a:solidFill>
                  <a:srgbClr val="595959"/>
                </a:solidFill>
                <a:latin typeface="Lato"/>
                <a:ea typeface="Lato"/>
              </a:rPr>
              <a:t>J(G) = α J</a:t>
            </a:r>
            <a:r>
              <a:rPr b="0" lang="es" sz="2000" spc="-1" strike="noStrike" baseline="-25000">
                <a:solidFill>
                  <a:srgbClr val="595959"/>
                </a:solidFill>
                <a:latin typeface="Lato"/>
                <a:ea typeface="Lato"/>
              </a:rPr>
              <a:t>content</a:t>
            </a:r>
            <a:r>
              <a:rPr b="0" lang="es" sz="2000" spc="-1" strike="noStrike">
                <a:solidFill>
                  <a:srgbClr val="595959"/>
                </a:solidFill>
                <a:latin typeface="Lato"/>
                <a:ea typeface="Lato"/>
              </a:rPr>
              <a:t>(C,G) + β J</a:t>
            </a:r>
            <a:r>
              <a:rPr b="0" lang="es" sz="2000" spc="-1" strike="noStrike" baseline="-25000">
                <a:solidFill>
                  <a:srgbClr val="595959"/>
                </a:solidFill>
                <a:latin typeface="Lato"/>
                <a:ea typeface="Lato"/>
              </a:rPr>
              <a:t>style</a:t>
            </a:r>
            <a:r>
              <a:rPr b="0" lang="es" sz="2000" spc="-1" strike="noStrike">
                <a:solidFill>
                  <a:srgbClr val="595959"/>
                </a:solidFill>
                <a:latin typeface="Lato"/>
                <a:ea typeface="Lato"/>
              </a:rPr>
              <a:t>(S,G)</a:t>
            </a:r>
            <a:endParaRPr b="0" lang="es-AR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6" name="Google Shape;144;g105f3e89171_0_33" descr=""/>
          <p:cNvPicPr/>
          <p:nvPr/>
        </p:nvPicPr>
        <p:blipFill>
          <a:blip r:embed="rId1"/>
          <a:stretch/>
        </p:blipFill>
        <p:spPr>
          <a:xfrm>
            <a:off x="239400" y="1289880"/>
            <a:ext cx="4243320" cy="3828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729360" y="556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s" sz="2600" spc="-1" strike="noStrike">
                <a:solidFill>
                  <a:srgbClr val="1a1a1a"/>
                </a:solidFill>
                <a:latin typeface="Raleway"/>
                <a:ea typeface="Raleway"/>
              </a:rPr>
              <a:t>Procedimiento</a:t>
            </a:r>
            <a:endParaRPr b="0" lang="es-A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Lato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Inicialización aleatoria de una imagen G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Montserrat"/>
              <a:buChar char="●"/>
            </a:pPr>
            <a:r>
              <a:rPr b="0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Descendemos en la dirección del gradiente de </a:t>
            </a:r>
            <a:r>
              <a:rPr b="1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J(G)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595959"/>
              </a:buClr>
              <a:buFont typeface="Lato"/>
              <a:buChar char="●"/>
            </a:pPr>
            <a:r>
              <a:rPr b="1" lang="es" sz="1400" spc="-1" strike="noStrike">
                <a:solidFill>
                  <a:srgbClr val="595959"/>
                </a:solidFill>
                <a:latin typeface="Lato"/>
                <a:ea typeface="Lato"/>
              </a:rPr>
              <a:t>G := G - ∂J/∂G (G)</a:t>
            </a:r>
            <a:endParaRPr b="0" lang="es-A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LibreOffice/7.3.6.2$Linux_X86_64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es-AR</dc:language>
  <cp:lastModifiedBy/>
  <dcterms:modified xsi:type="dcterms:W3CDTF">2023-06-05T20:24:58Z</dcterms:modified>
  <cp:revision>1</cp:revision>
  <dc:subject/>
  <dc:title/>
</cp:coreProperties>
</file>